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76" r:id="rId4"/>
    <p:sldId id="260" r:id="rId5"/>
    <p:sldId id="259" r:id="rId6"/>
    <p:sldId id="277" r:id="rId7"/>
    <p:sldId id="261" r:id="rId8"/>
    <p:sldId id="264" r:id="rId9"/>
    <p:sldId id="282" r:id="rId10"/>
    <p:sldId id="266" r:id="rId11"/>
    <p:sldId id="267" r:id="rId12"/>
    <p:sldId id="268" r:id="rId13"/>
    <p:sldId id="269" r:id="rId14"/>
    <p:sldId id="270" r:id="rId15"/>
    <p:sldId id="274" r:id="rId16"/>
    <p:sldId id="285" r:id="rId17"/>
    <p:sldId id="287" r:id="rId18"/>
    <p:sldId id="288" r:id="rId19"/>
    <p:sldId id="284" r:id="rId20"/>
    <p:sldId id="283" r:id="rId21"/>
    <p:sldId id="292" r:id="rId22"/>
    <p:sldId id="293" r:id="rId23"/>
    <p:sldId id="27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8" d="100"/>
          <a:sy n="78" d="100"/>
        </p:scale>
        <p:origin x="6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11/24/2019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8306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122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11/24/2019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9953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11/24/2019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2666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11/24/2019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5018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5669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3352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95728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51251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11/24/2019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97543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11/24/2019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089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11/24/2019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60276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7" r:id="rId5"/>
    <p:sldLayoutId id="2147483711" r:id="rId6"/>
    <p:sldLayoutId id="2147483712" r:id="rId7"/>
    <p:sldLayoutId id="2147483713" r:id="rId8"/>
    <p:sldLayoutId id="2147483716" r:id="rId9"/>
    <p:sldLayoutId id="2147483714" r:id="rId10"/>
    <p:sldLayoutId id="2147483715"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halatorgebruik.nl/nl/home" TargetMode="External"/><Relationship Id="rId2" Type="http://schemas.openxmlformats.org/officeDocument/2006/relationships/hyperlink" Target="https://inhalatorgebruik.nl/nl/gebruiksaanwijzingen" TargetMode="External"/><Relationship Id="rId1" Type="http://schemas.openxmlformats.org/officeDocument/2006/relationships/slideLayout" Target="../slideLayouts/slideLayout2.xml"/><Relationship Id="rId4" Type="http://schemas.openxmlformats.org/officeDocument/2006/relationships/hyperlink" Target="https://www.longfonds.nl/astma/behandeling-astma/medicijn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ijn.bsl.nl/luchtwegen/12197808?fulltextView=true#Fig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halatorgebruik.nl/nl/home" TargetMode="External"/><Relationship Id="rId2" Type="http://schemas.openxmlformats.org/officeDocument/2006/relationships/hyperlink" Target="https://inhalatorgebruik.nl/nl/gebruiksaanwijzingen"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longfonds.nl/astma/behandeling-astma/medicij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FBE55B-3BC6-415A-9C3F-64ED726232D7}"/>
              </a:ext>
            </a:extLst>
          </p:cNvPr>
          <p:cNvPicPr>
            <a:picLocks noChangeAspect="1"/>
          </p:cNvPicPr>
          <p:nvPr/>
        </p:nvPicPr>
        <p:blipFill rotWithShape="1">
          <a:blip r:embed="rId2"/>
          <a:srcRect t="13699" r="9085" b="9291"/>
          <a:stretch/>
        </p:blipFill>
        <p:spPr>
          <a:xfrm>
            <a:off x="20" y="10"/>
            <a:ext cx="12191980" cy="6857988"/>
          </a:xfrm>
          <a:prstGeom prst="rect">
            <a:avLst/>
          </a:prstGeom>
        </p:spPr>
      </p:pic>
      <p:sp>
        <p:nvSpPr>
          <p:cNvPr id="11" name="Rectangle 1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837126" y="1419225"/>
            <a:ext cx="4320227" cy="2395117"/>
          </a:xfrm>
        </p:spPr>
        <p:txBody>
          <a:bodyPr>
            <a:normAutofit/>
          </a:bodyPr>
          <a:lstStyle/>
          <a:p>
            <a:r>
              <a:rPr lang="de-DE" sz="4000">
                <a:solidFill>
                  <a:srgbClr val="FFFFFF"/>
                </a:solidFill>
                <a:cs typeface="Calibri Light"/>
              </a:rPr>
              <a:t>Longen</a:t>
            </a:r>
            <a:endParaRPr lang="de-DE" sz="4000">
              <a:solidFill>
                <a:srgbClr val="FFFFFF"/>
              </a:solidFill>
            </a:endParaRPr>
          </a:p>
        </p:txBody>
      </p:sp>
      <p:sp>
        <p:nvSpPr>
          <p:cNvPr id="3" name="Ondertitel 2"/>
          <p:cNvSpPr>
            <a:spLocks noGrp="1"/>
          </p:cNvSpPr>
          <p:nvPr>
            <p:ph type="subTitle" idx="1"/>
          </p:nvPr>
        </p:nvSpPr>
        <p:spPr>
          <a:xfrm>
            <a:off x="837126" y="3824577"/>
            <a:ext cx="4320228" cy="1614198"/>
          </a:xfrm>
        </p:spPr>
        <p:txBody>
          <a:bodyPr vert="horz" lIns="91440" tIns="45720" rIns="91440" bIns="45720" rtlCol="0">
            <a:normAutofit/>
          </a:bodyPr>
          <a:lstStyle/>
          <a:p>
            <a:r>
              <a:rPr lang="de-DE" sz="1800" dirty="0">
                <a:solidFill>
                  <a:srgbClr val="FFFFFF">
                    <a:alpha val="75000"/>
                  </a:srgbClr>
                </a:solidFill>
                <a:cs typeface="Calibri"/>
              </a:rPr>
              <a:t>MTH </a:t>
            </a:r>
            <a:r>
              <a:rPr lang="de-DE" sz="1800" dirty="0" err="1">
                <a:solidFill>
                  <a:srgbClr val="FFFFFF">
                    <a:alpha val="75000"/>
                  </a:srgbClr>
                </a:solidFill>
                <a:cs typeface="Calibri"/>
              </a:rPr>
              <a:t>Longfunctieonderzoek</a:t>
            </a:r>
            <a:endParaRPr lang="nl-NL" sz="1800" dirty="0">
              <a:solidFill>
                <a:srgbClr val="FFFFFF">
                  <a:alpha val="75000"/>
                </a:srgbClr>
              </a:solidFill>
              <a:cs typeface="Calibri"/>
            </a:endParaRPr>
          </a:p>
          <a:p>
            <a:r>
              <a:rPr lang="de-DE" sz="1800" dirty="0">
                <a:solidFill>
                  <a:srgbClr val="FFFFFF">
                    <a:alpha val="75000"/>
                  </a:srgbClr>
                </a:solidFill>
                <a:cs typeface="Calibri"/>
              </a:rPr>
              <a:t>GMD </a:t>
            </a:r>
            <a:r>
              <a:rPr lang="de-DE" sz="1800" dirty="0" err="1">
                <a:solidFill>
                  <a:srgbClr val="FFFFFF">
                    <a:alpha val="75000"/>
                  </a:srgbClr>
                </a:solidFill>
                <a:cs typeface="Calibri"/>
              </a:rPr>
              <a:t>longen</a:t>
            </a:r>
            <a:endParaRPr lang="de-DE" sz="1800" dirty="0">
              <a:solidFill>
                <a:srgbClr val="FFFFFF">
                  <a:alpha val="75000"/>
                </a:srgbClr>
              </a:solidFill>
              <a:cs typeface="Calibri"/>
            </a:endParaRPr>
          </a:p>
        </p:txBody>
      </p:sp>
    </p:spTree>
    <p:extLst>
      <p:ext uri="{BB962C8B-B14F-4D97-AF65-F5344CB8AC3E}">
        <p14:creationId xmlns:p14="http://schemas.microsoft.com/office/powerpoint/2010/main" val="3351439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0C878-B399-4C00-A277-0983968AC249}"/>
              </a:ext>
            </a:extLst>
          </p:cNvPr>
          <p:cNvSpPr>
            <a:spLocks noGrp="1"/>
          </p:cNvSpPr>
          <p:nvPr>
            <p:ph type="title"/>
          </p:nvPr>
        </p:nvSpPr>
        <p:spPr/>
        <p:txBody>
          <a:bodyPr/>
          <a:lstStyle/>
          <a:p>
            <a:r>
              <a:rPr lang="nl-NL" dirty="0"/>
              <a:t>Inhalatiepreparaten</a:t>
            </a:r>
          </a:p>
        </p:txBody>
      </p:sp>
      <p:sp>
        <p:nvSpPr>
          <p:cNvPr id="3" name="Tijdelijke aanduiding voor inhoud 2">
            <a:extLst>
              <a:ext uri="{FF2B5EF4-FFF2-40B4-BE49-F238E27FC236}">
                <a16:creationId xmlns:a16="http://schemas.microsoft.com/office/drawing/2014/main" id="{6F04FE41-5B6A-4460-8ACF-6EC0E46EFB28}"/>
              </a:ext>
            </a:extLst>
          </p:cNvPr>
          <p:cNvSpPr>
            <a:spLocks noGrp="1"/>
          </p:cNvSpPr>
          <p:nvPr>
            <p:ph idx="1"/>
          </p:nvPr>
        </p:nvSpPr>
        <p:spPr/>
        <p:txBody>
          <a:bodyPr/>
          <a:lstStyle/>
          <a:p>
            <a:pPr marL="0" indent="0">
              <a:lnSpc>
                <a:spcPct val="107000"/>
              </a:lnSpc>
              <a:spcAft>
                <a:spcPts val="0"/>
              </a:spcAft>
              <a:buNone/>
            </a:pPr>
            <a:endParaRPr lang="nl-NL" sz="2400" b="1" cap="all" dirty="0">
              <a:solidFill>
                <a:srgbClr val="000000">
                  <a:lumMod val="75000"/>
                  <a:lumOff val="25000"/>
                </a:srgbClr>
              </a:solidFill>
              <a:latin typeface="Calibri" panose="020F0502020204030204" pitchFamily="34" charset="0"/>
              <a:ea typeface="+mj-ea"/>
              <a:cs typeface="Calibri" panose="020F0502020204030204" pitchFamily="34" charset="0"/>
            </a:endParaRP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voordeel lagere doses </a:t>
            </a: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minder risico bestaat op systemische bijwerkingen (snellere hartslag, trillende handen). </a:t>
            </a:r>
          </a:p>
          <a:p>
            <a:pPr>
              <a:lnSpc>
                <a:spcPct val="107000"/>
              </a:lnSpc>
              <a:spcAft>
                <a:spcPts val="0"/>
              </a:spcAft>
            </a:pPr>
            <a:endPar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kortwerkende middelen: </a:t>
            </a:r>
            <a:r>
              <a:rPr lang="nl-NL" sz="2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salbutamol </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en terbutaline (zo nodig toegepast)</a:t>
            </a: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langwerkende middelen: salmeterol, </a:t>
            </a:r>
            <a:r>
              <a:rPr lang="nl-NL" sz="24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indacaterol</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en </a:t>
            </a:r>
            <a:r>
              <a:rPr lang="nl-NL" sz="24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formoterol</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(continu toegepast)</a:t>
            </a:r>
          </a:p>
          <a:p>
            <a:endParaRPr lang="nl-NL" dirty="0"/>
          </a:p>
        </p:txBody>
      </p:sp>
    </p:spTree>
    <p:extLst>
      <p:ext uri="{BB962C8B-B14F-4D97-AF65-F5344CB8AC3E}">
        <p14:creationId xmlns:p14="http://schemas.microsoft.com/office/powerpoint/2010/main" val="420960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D6C24-D988-47A5-9E2F-BA1CCE913A41}"/>
              </a:ext>
            </a:extLst>
          </p:cNvPr>
          <p:cNvSpPr>
            <a:spLocks noGrp="1"/>
          </p:cNvSpPr>
          <p:nvPr>
            <p:ph type="title"/>
          </p:nvPr>
        </p:nvSpPr>
        <p:spPr/>
        <p:txBody>
          <a:bodyPr/>
          <a:lstStyle/>
          <a:p>
            <a:r>
              <a:rPr lang="nl-NL" dirty="0" err="1"/>
              <a:t>Parasympathicolytica</a:t>
            </a:r>
            <a:r>
              <a:rPr lang="nl-NL" dirty="0"/>
              <a:t> (anticholinergica)</a:t>
            </a:r>
          </a:p>
        </p:txBody>
      </p:sp>
      <p:sp>
        <p:nvSpPr>
          <p:cNvPr id="3" name="Tijdelijke aanduiding voor inhoud 2">
            <a:extLst>
              <a:ext uri="{FF2B5EF4-FFF2-40B4-BE49-F238E27FC236}">
                <a16:creationId xmlns:a16="http://schemas.microsoft.com/office/drawing/2014/main" id="{74DFAA7A-0446-461F-9DAA-C34DFEA2834C}"/>
              </a:ext>
            </a:extLst>
          </p:cNvPr>
          <p:cNvSpPr>
            <a:spLocks noGrp="1"/>
          </p:cNvSpPr>
          <p:nvPr>
            <p:ph idx="1"/>
          </p:nvPr>
        </p:nvSpPr>
        <p:spPr>
          <a:xfrm>
            <a:off x="507714" y="2071442"/>
            <a:ext cx="11029615" cy="4345686"/>
          </a:xfrm>
        </p:spPr>
        <p:txBody>
          <a:bodyPr>
            <a:normAutofit/>
          </a:bodyPr>
          <a:lstStyle/>
          <a:p>
            <a:pPr marL="0" indent="0">
              <a:lnSpc>
                <a:spcPts val="1650"/>
              </a:lnSpc>
              <a:spcAft>
                <a:spcPts val="480"/>
              </a:spcAft>
              <a:buNone/>
            </a:pPr>
            <a:r>
              <a:rPr lang="nl-NL" sz="18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parasympathicolytica</a:t>
            </a:r>
            <a:r>
              <a:rPr lang="nl-NL" sz="1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(anticholinergica genoemd) berust op remming van de parasympathicus. </a:t>
            </a:r>
          </a:p>
          <a:p>
            <a:pPr>
              <a:lnSpc>
                <a:spcPts val="1650"/>
              </a:lnSpc>
              <a:spcAft>
                <a:spcPts val="480"/>
              </a:spcAft>
            </a:pPr>
            <a:r>
              <a:rPr lang="nl-NL" sz="1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 COPD behoort deze groep tot de middelen van eerste keuze. </a:t>
            </a:r>
          </a:p>
          <a:p>
            <a:pPr>
              <a:lnSpc>
                <a:spcPts val="1650"/>
              </a:lnSpc>
              <a:spcAft>
                <a:spcPts val="480"/>
              </a:spcAft>
            </a:pPr>
            <a:endParaRPr lang="nl-NL" sz="18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ts val="1650"/>
              </a:lnSpc>
              <a:spcAft>
                <a:spcPts val="480"/>
              </a:spcAft>
            </a:pPr>
            <a:r>
              <a:rPr lang="nl-NL" sz="18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bijwerking </a:t>
            </a:r>
          </a:p>
          <a:p>
            <a:pPr lvl="1">
              <a:lnSpc>
                <a:spcPts val="1650"/>
              </a:lnSpc>
              <a:spcAft>
                <a:spcPts val="480"/>
              </a:spcAft>
            </a:pP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indroging van de slijmvliezen, </a:t>
            </a:r>
          </a:p>
          <a:p>
            <a:pPr lvl="1">
              <a:lnSpc>
                <a:spcPts val="1650"/>
              </a:lnSpc>
              <a:spcAft>
                <a:spcPts val="480"/>
              </a:spcAft>
            </a:pP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(slijmvorming verminderen, maar ophoesten van slijm kunnen bemoeilijken. </a:t>
            </a:r>
          </a:p>
          <a:p>
            <a:pPr lvl="1">
              <a:lnSpc>
                <a:spcPts val="1650"/>
              </a:lnSpc>
              <a:spcAft>
                <a:spcPts val="480"/>
              </a:spcAft>
            </a:pP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droge mond en obstipatie. </a:t>
            </a:r>
          </a:p>
          <a:p>
            <a:pPr lvl="1">
              <a:lnSpc>
                <a:spcPts val="1650"/>
              </a:lnSpc>
              <a:spcAft>
                <a:spcPts val="480"/>
              </a:spcAft>
            </a:pPr>
            <a:endPar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324000" lvl="1" indent="0">
              <a:lnSpc>
                <a:spcPts val="1650"/>
              </a:lnSpc>
              <a:spcAft>
                <a:spcPts val="480"/>
              </a:spcAft>
              <a:buNone/>
            </a:pP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Toediening per inhalatie </a:t>
            </a:r>
          </a:p>
          <a:p>
            <a:pPr lvl="1">
              <a:lnSpc>
                <a:spcPts val="1650"/>
              </a:lnSpc>
              <a:spcAft>
                <a:spcPts val="480"/>
              </a:spcAft>
            </a:pP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Gebruikt worden het kortwerkende </a:t>
            </a:r>
            <a:r>
              <a:rPr lang="nl-NL" sz="15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ipratropium</a:t>
            </a: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en </a:t>
            </a:r>
          </a:p>
          <a:p>
            <a:pPr lvl="1">
              <a:lnSpc>
                <a:spcPts val="1650"/>
              </a:lnSpc>
              <a:spcAft>
                <a:spcPts val="480"/>
              </a:spcAft>
            </a:pP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de langwerkende </a:t>
            </a:r>
            <a:r>
              <a:rPr lang="nl-NL" sz="15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tiotropium</a:t>
            </a:r>
            <a:r>
              <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en </a:t>
            </a:r>
            <a:r>
              <a:rPr lang="nl-NL" sz="15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glycopyrronium</a:t>
            </a:r>
            <a:endParaRPr lang="nl-NL" sz="15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43598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19F88-1F9A-4F17-82D9-89B0B686EE36}"/>
              </a:ext>
            </a:extLst>
          </p:cNvPr>
          <p:cNvSpPr>
            <a:spLocks noGrp="1"/>
          </p:cNvSpPr>
          <p:nvPr>
            <p:ph type="title"/>
          </p:nvPr>
        </p:nvSpPr>
        <p:spPr/>
        <p:txBody>
          <a:bodyPr/>
          <a:lstStyle/>
          <a:p>
            <a:r>
              <a:rPr lang="nl-NL" dirty="0"/>
              <a:t>Combinatiepreparaten</a:t>
            </a:r>
          </a:p>
        </p:txBody>
      </p:sp>
      <p:sp>
        <p:nvSpPr>
          <p:cNvPr id="3" name="Tijdelijke aanduiding voor inhoud 2">
            <a:extLst>
              <a:ext uri="{FF2B5EF4-FFF2-40B4-BE49-F238E27FC236}">
                <a16:creationId xmlns:a16="http://schemas.microsoft.com/office/drawing/2014/main" id="{70D34552-F0C5-454B-B092-C8AE27D5DDB3}"/>
              </a:ext>
            </a:extLst>
          </p:cNvPr>
          <p:cNvSpPr>
            <a:spLocks noGrp="1"/>
          </p:cNvSpPr>
          <p:nvPr>
            <p:ph idx="1"/>
          </p:nvPr>
        </p:nvSpPr>
        <p:spPr/>
        <p:txBody>
          <a:bodyPr>
            <a:normAutofit fontScale="92500" lnSpcReduction="10000"/>
          </a:bodyPr>
          <a:lstStyle/>
          <a:p>
            <a:pPr marL="0" indent="0">
              <a:buNone/>
            </a:pPr>
            <a:r>
              <a:rPr lang="nl-NL" sz="2400" dirty="0">
                <a:solidFill>
                  <a:srgbClr val="333333"/>
                </a:solidFill>
                <a:latin typeface="Calibri" panose="020F0502020204030204" pitchFamily="34" charset="0"/>
                <a:ea typeface="Times New Roman" panose="02020603050405020304" pitchFamily="18" charset="0"/>
              </a:rPr>
              <a:t>Combinatiemedicijnen</a:t>
            </a:r>
          </a:p>
          <a:p>
            <a:pPr marL="0" indent="0">
              <a:buNone/>
            </a:pPr>
            <a:r>
              <a:rPr lang="nl-NL" sz="2400" dirty="0">
                <a:solidFill>
                  <a:srgbClr val="333333"/>
                </a:solidFill>
                <a:latin typeface="Calibri" panose="020F0502020204030204" pitchFamily="34" charset="0"/>
                <a:ea typeface="Times New Roman" panose="02020603050405020304" pitchFamily="18" charset="0"/>
              </a:rPr>
              <a:t>Ontstekingsremmers en luchtwegverwijders worden soms gecombineerd in één puffer. Deze combinatiemedicijnen zorgen voor bescherming van uw longen én verwijding van uw luchtwegen.</a:t>
            </a:r>
          </a:p>
          <a:p>
            <a:pPr marL="0" indent="0">
              <a:buNone/>
            </a:pPr>
            <a:endParaRPr lang="nl-NL" sz="2400" dirty="0">
              <a:solidFill>
                <a:srgbClr val="333333"/>
              </a:solidFill>
              <a:latin typeface="Calibri" panose="020F0502020204030204" pitchFamily="34" charset="0"/>
              <a:ea typeface="Times New Roman" panose="02020603050405020304" pitchFamily="18" charset="0"/>
            </a:endParaRPr>
          </a:p>
          <a:p>
            <a:pPr marL="0" indent="0">
              <a:buNone/>
            </a:pPr>
            <a:r>
              <a:rPr lang="nl-NL" sz="2400" dirty="0">
                <a:solidFill>
                  <a:srgbClr val="333333"/>
                </a:solidFill>
                <a:latin typeface="Calibri" panose="020F0502020204030204" pitchFamily="34" charset="0"/>
                <a:ea typeface="Times New Roman" panose="02020603050405020304" pitchFamily="18" charset="0"/>
              </a:rPr>
              <a:t> Bestaat uit:</a:t>
            </a:r>
          </a:p>
          <a:p>
            <a:r>
              <a:rPr lang="nl-NL" sz="2400" dirty="0">
                <a:solidFill>
                  <a:srgbClr val="333333"/>
                </a:solidFill>
                <a:latin typeface="Calibri" panose="020F0502020204030204" pitchFamily="34" charset="0"/>
                <a:ea typeface="Times New Roman" panose="02020603050405020304" pitchFamily="18" charset="0"/>
              </a:rPr>
              <a:t>langwerkende luchtwegverwijder </a:t>
            </a:r>
          </a:p>
          <a:p>
            <a:r>
              <a:rPr lang="nl-NL" sz="2400" dirty="0">
                <a:solidFill>
                  <a:srgbClr val="333333"/>
                </a:solidFill>
                <a:latin typeface="Calibri" panose="020F0502020204030204" pitchFamily="34" charset="0"/>
                <a:ea typeface="Times New Roman" panose="02020603050405020304" pitchFamily="18" charset="0"/>
              </a:rPr>
              <a:t>corticosteroïd </a:t>
            </a:r>
            <a:endParaRPr lang="nl-NL" sz="2400" dirty="0"/>
          </a:p>
        </p:txBody>
      </p:sp>
    </p:spTree>
    <p:extLst>
      <p:ext uri="{BB962C8B-B14F-4D97-AF65-F5344CB8AC3E}">
        <p14:creationId xmlns:p14="http://schemas.microsoft.com/office/powerpoint/2010/main" val="58169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25528-67AE-4DF0-A98C-E33783D7E825}"/>
              </a:ext>
            </a:extLst>
          </p:cNvPr>
          <p:cNvSpPr>
            <a:spLocks noGrp="1"/>
          </p:cNvSpPr>
          <p:nvPr>
            <p:ph type="title"/>
          </p:nvPr>
        </p:nvSpPr>
        <p:spPr/>
        <p:txBody>
          <a:bodyPr/>
          <a:lstStyle/>
          <a:p>
            <a:pPr marL="306000" indent="-306000">
              <a:lnSpc>
                <a:spcPct val="107000"/>
              </a:lnSpc>
              <a:spcBef>
                <a:spcPct val="20000"/>
              </a:spcBef>
              <a:spcAft>
                <a:spcPts val="480"/>
              </a:spcAft>
            </a:pPr>
            <a:r>
              <a:rPr lang="nl-NL" b="1" dirty="0"/>
              <a:t>Corticosteroïden (luchtwegbeschermers)</a:t>
            </a:r>
            <a:br>
              <a:rPr lang="nl-NL" dirty="0"/>
            </a:br>
            <a:endParaRPr lang="nl-NL" dirty="0"/>
          </a:p>
        </p:txBody>
      </p:sp>
      <p:sp>
        <p:nvSpPr>
          <p:cNvPr id="3" name="Tijdelijke aanduiding voor inhoud 2">
            <a:extLst>
              <a:ext uri="{FF2B5EF4-FFF2-40B4-BE49-F238E27FC236}">
                <a16:creationId xmlns:a16="http://schemas.microsoft.com/office/drawing/2014/main" id="{8B02BBD0-00A6-4DAC-8B48-4C184EF9B20E}"/>
              </a:ext>
            </a:extLst>
          </p:cNvPr>
          <p:cNvSpPr>
            <a:spLocks noGrp="1"/>
          </p:cNvSpPr>
          <p:nvPr>
            <p:ph idx="1"/>
          </p:nvPr>
        </p:nvSpPr>
        <p:spPr/>
        <p:txBody>
          <a:bodyPr>
            <a:normAutofit fontScale="92500"/>
          </a:bodyPr>
          <a:lstStyle/>
          <a:p>
            <a:pPr marL="0" indent="0">
              <a:lnSpc>
                <a:spcPct val="107000"/>
              </a:lnSpc>
              <a:spcAft>
                <a:spcPts val="0"/>
              </a:spcAft>
              <a:buNone/>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 luchtwegaandoeningen worden corticosteroïden vooral gebruikt als kortdurende stootkuur </a:t>
            </a: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 acute astmatische toestanden (dikwijls uitgelokt door virale infecties) </a:t>
            </a: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 luchtweginfecties bij COPD-patiënten. </a:t>
            </a:r>
          </a:p>
          <a:p>
            <a:pPr>
              <a:lnSpc>
                <a:spcPct val="107000"/>
              </a:lnSpc>
              <a:spcAft>
                <a:spcPts val="0"/>
              </a:spcAft>
            </a:pPr>
            <a:endPar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ts val="1650"/>
              </a:lnSpc>
              <a:spcAft>
                <a:spcPts val="480"/>
              </a:spcAft>
              <a:buNone/>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Inhalatiecorticosteroïden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bijwerking van inhalatiecorticosteroïden is irritatie van keel en stembanden / schimmelinfectie. </a:t>
            </a: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Lokaal gebruikte corticosteroïden zijn </a:t>
            </a:r>
            <a:r>
              <a:rPr lang="nl-NL" sz="24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beclometason</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nl-NL" sz="24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ciclesonide</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nl-NL" sz="24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fluticason</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en budesonide.</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07118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A0E2A-1043-4B09-BD98-48110D7AADD8}"/>
              </a:ext>
            </a:extLst>
          </p:cNvPr>
          <p:cNvSpPr>
            <a:spLocks noGrp="1"/>
          </p:cNvSpPr>
          <p:nvPr>
            <p:ph type="title"/>
          </p:nvPr>
        </p:nvSpPr>
        <p:spPr/>
        <p:txBody>
          <a:bodyPr/>
          <a:lstStyle/>
          <a:p>
            <a:pPr marL="306000" indent="-306000">
              <a:lnSpc>
                <a:spcPts val="1650"/>
              </a:lnSpc>
              <a:spcBef>
                <a:spcPct val="20000"/>
              </a:spcBef>
              <a:spcAft>
                <a:spcPts val="480"/>
              </a:spcAft>
            </a:pPr>
            <a:r>
              <a:rPr lang="nl-NL" dirty="0"/>
              <a:t>Orale toediening</a:t>
            </a:r>
            <a:br>
              <a:rPr lang="nl-NL" dirty="0"/>
            </a:br>
            <a:br>
              <a:rPr lang="nl-NL" sz="1800" cap="none"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FEBA7EA1-A1B3-47AB-BCDE-D1412F39F4A7}"/>
              </a:ext>
            </a:extLst>
          </p:cNvPr>
          <p:cNvSpPr>
            <a:spLocks noGrp="1"/>
          </p:cNvSpPr>
          <p:nvPr>
            <p:ph idx="1"/>
          </p:nvPr>
        </p:nvSpPr>
        <p:spPr/>
        <p:txBody>
          <a:bodyPr>
            <a:normAutofit fontScale="92500"/>
          </a:bodyPr>
          <a:lstStyle/>
          <a:p>
            <a:pPr marL="0" indent="0">
              <a:lnSpc>
                <a:spcPts val="1650"/>
              </a:lnSpc>
              <a:spcAft>
                <a:spcPts val="480"/>
              </a:spcAft>
              <a:buNone/>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zevendaagse stootkuur </a:t>
            </a:r>
            <a:r>
              <a:rPr lang="nl-NL" sz="24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prednisolon</a:t>
            </a: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0"/>
              </a:spcAft>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Soms chronisch orale corticosteroïden</a:t>
            </a:r>
          </a:p>
          <a:p>
            <a:pPr marL="324000" lvl="1" indent="0">
              <a:lnSpc>
                <a:spcPct val="107000"/>
              </a:lnSpc>
              <a:spcAft>
                <a:spcPts val="0"/>
              </a:spcAft>
              <a:buNone/>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Bijwerkingen chronische toediening</a:t>
            </a:r>
          </a:p>
          <a:p>
            <a:pPr lvl="2">
              <a:lnSpc>
                <a:spcPct val="107000"/>
              </a:lnSpc>
              <a:spcAft>
                <a:spcPts val="0"/>
              </a:spcAft>
              <a:buFont typeface="Wingdings" panose="05000000000000000000" pitchFamily="2" charset="2"/>
              <a:buChar char="Ø"/>
            </a:pPr>
            <a:r>
              <a:rPr lang="nl-NL" sz="2300" dirty="0">
                <a:solidFill>
                  <a:srgbClr val="333333"/>
                </a:solidFill>
                <a:latin typeface="Calibri" panose="020F0502020204030204" pitchFamily="34" charset="0"/>
                <a:ea typeface="Times New Roman" panose="02020603050405020304" pitchFamily="18" charset="0"/>
                <a:cs typeface="Calibri" panose="020F0502020204030204" pitchFamily="34" charset="0"/>
              </a:rPr>
              <a:t>gevoeligheid voor infecties (door remming van de gewenste en noodzakelijke afweer), </a:t>
            </a:r>
          </a:p>
          <a:p>
            <a:pPr lvl="2">
              <a:lnSpc>
                <a:spcPct val="107000"/>
              </a:lnSpc>
              <a:spcAft>
                <a:spcPts val="0"/>
              </a:spcAft>
              <a:buFont typeface="Wingdings" panose="05000000000000000000" pitchFamily="2" charset="2"/>
              <a:buChar char="Ø"/>
            </a:pPr>
            <a:r>
              <a:rPr lang="nl-NL" sz="2300" dirty="0">
                <a:solidFill>
                  <a:srgbClr val="333333"/>
                </a:solidFill>
                <a:latin typeface="Calibri" panose="020F0502020204030204" pitchFamily="34" charset="0"/>
                <a:ea typeface="Times New Roman" panose="02020603050405020304" pitchFamily="18" charset="0"/>
                <a:cs typeface="Calibri" panose="020F0502020204030204" pitchFamily="34" charset="0"/>
              </a:rPr>
              <a:t>osteoporose (vermindering botweefsel), </a:t>
            </a:r>
          </a:p>
          <a:p>
            <a:pPr lvl="2">
              <a:lnSpc>
                <a:spcPct val="107000"/>
              </a:lnSpc>
              <a:spcAft>
                <a:spcPts val="0"/>
              </a:spcAft>
              <a:buFont typeface="Wingdings" panose="05000000000000000000" pitchFamily="2" charset="2"/>
              <a:buChar char="Ø"/>
            </a:pPr>
            <a:r>
              <a:rPr lang="nl-NL" sz="2300" dirty="0">
                <a:solidFill>
                  <a:srgbClr val="333333"/>
                </a:solidFill>
                <a:latin typeface="Calibri" panose="020F0502020204030204" pitchFamily="34" charset="0"/>
                <a:ea typeface="Times New Roman" panose="02020603050405020304" pitchFamily="18" charset="0"/>
                <a:cs typeface="Calibri" panose="020F0502020204030204" pitchFamily="34" charset="0"/>
              </a:rPr>
              <a:t>vollemaansgezicht (invloed op de stofwisseling) en, bij kinderen, groeivertraging. </a:t>
            </a:r>
          </a:p>
          <a:p>
            <a:pPr lvl="2">
              <a:lnSpc>
                <a:spcPct val="107000"/>
              </a:lnSpc>
              <a:spcAft>
                <a:spcPts val="0"/>
              </a:spcAft>
              <a:buFont typeface="Wingdings" panose="05000000000000000000" pitchFamily="2" charset="2"/>
              <a:buChar char="Ø"/>
            </a:pPr>
            <a:r>
              <a:rPr lang="nl-NL" sz="2300" dirty="0">
                <a:solidFill>
                  <a:srgbClr val="333333"/>
                </a:solidFill>
                <a:latin typeface="Calibri" panose="020F0502020204030204" pitchFamily="34" charset="0"/>
                <a:ea typeface="Times New Roman" panose="02020603050405020304" pitchFamily="18" charset="0"/>
                <a:cs typeface="Calibri" panose="020F0502020204030204" pitchFamily="34" charset="0"/>
              </a:rPr>
              <a:t>Bij mensen die al een maagzweer hebben, is het risico op een maagbloeding vergroot.</a:t>
            </a:r>
          </a:p>
          <a:p>
            <a:endParaRPr lang="nl-NL" dirty="0"/>
          </a:p>
        </p:txBody>
      </p:sp>
    </p:spTree>
    <p:extLst>
      <p:ext uri="{BB962C8B-B14F-4D97-AF65-F5344CB8AC3E}">
        <p14:creationId xmlns:p14="http://schemas.microsoft.com/office/powerpoint/2010/main" val="222462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8FEC0C-A3BD-4199-B1BC-04EFD5272F74}"/>
              </a:ext>
            </a:extLst>
          </p:cNvPr>
          <p:cNvSpPr>
            <a:spLocks noGrp="1"/>
          </p:cNvSpPr>
          <p:nvPr>
            <p:ph type="title"/>
          </p:nvPr>
        </p:nvSpPr>
        <p:spPr/>
        <p:txBody>
          <a:bodyPr/>
          <a:lstStyle/>
          <a:p>
            <a:pPr>
              <a:lnSpc>
                <a:spcPct val="107000"/>
              </a:lnSpc>
              <a:spcAft>
                <a:spcPts val="480"/>
              </a:spcAft>
            </a:pPr>
            <a:r>
              <a:rPr lang="nl-NL" b="1"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Leukotrieenantagonisten</a:t>
            </a:r>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2090710D-CC9C-4FD9-9999-5C961594922B}"/>
              </a:ext>
            </a:extLst>
          </p:cNvPr>
          <p:cNvSpPr>
            <a:spLocks noGrp="1"/>
          </p:cNvSpPr>
          <p:nvPr>
            <p:ph idx="1"/>
          </p:nvPr>
        </p:nvSpPr>
        <p:spPr/>
        <p:txBody>
          <a:bodyPr>
            <a:noAutofit/>
          </a:bodyPr>
          <a:lstStyle/>
          <a:p>
            <a:pPr marL="0" indent="0">
              <a:lnSpc>
                <a:spcPct val="107000"/>
              </a:lnSpc>
              <a:spcAft>
                <a:spcPts val="0"/>
              </a:spcAft>
              <a:buNone/>
            </a:pP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Astma is vaak het gevolg van een allergische reactie die ontstaat na contact van een allergeen met een mestcel.</a:t>
            </a:r>
          </a:p>
          <a:p>
            <a:pPr>
              <a:lnSpc>
                <a:spcPct val="107000"/>
              </a:lnSpc>
              <a:spcAft>
                <a:spcPts val="0"/>
              </a:spcAft>
            </a:pP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samentrekking van de bronchusspieren;</a:t>
            </a:r>
          </a:p>
          <a:p>
            <a:pPr>
              <a:lnSpc>
                <a:spcPct val="107000"/>
              </a:lnSpc>
              <a:spcAft>
                <a:spcPts val="0"/>
              </a:spcAft>
            </a:pP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Slijmvlieszwelling:</a:t>
            </a:r>
          </a:p>
          <a:p>
            <a:pPr>
              <a:lnSpc>
                <a:spcPct val="107000"/>
              </a:lnSpc>
              <a:spcAft>
                <a:spcPts val="0"/>
              </a:spcAft>
            </a:pP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overmatige slijmvorming:</a:t>
            </a:r>
          </a:p>
          <a:p>
            <a:pPr>
              <a:lnSpc>
                <a:spcPct val="107000"/>
              </a:lnSpc>
              <a:spcAft>
                <a:spcPts val="0"/>
              </a:spcAft>
            </a:pP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Een van die stoffen is histamine.</a:t>
            </a:r>
          </a:p>
          <a:p>
            <a:pPr>
              <a:lnSpc>
                <a:spcPct val="107000"/>
              </a:lnSpc>
              <a:spcAft>
                <a:spcPts val="0"/>
              </a:spcAft>
            </a:pPr>
            <a:endPar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0"/>
              </a:spcAft>
              <a:buNone/>
            </a:pP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Andere vrijkomende stoffen die eenzelfde werking hebben, behoren tot de groep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leukotriënen</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dat er gezocht is naar middelen die de werking van de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leukotriënen</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kunnen beïnvloeden. Dat laatste kan met behulp van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leukotrieenantagonisten</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Tot deze groep behoort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montelukast</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Leukotrieenantagonisten</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hebben als voordeel dat ze oraal gebruikt kunnen worden.</a:t>
            </a:r>
            <a:endParaRPr lang="nl-NL" sz="2000" dirty="0"/>
          </a:p>
          <a:p>
            <a:pPr marL="0" indent="0">
              <a:lnSpc>
                <a:spcPct val="107000"/>
              </a:lnSpc>
              <a:spcAft>
                <a:spcPts val="0"/>
              </a:spcAft>
              <a:buNone/>
            </a:pPr>
            <a:endParaRPr lang="nl-NL" sz="2000" dirty="0"/>
          </a:p>
          <a:p>
            <a:pPr marL="0" indent="0">
              <a:lnSpc>
                <a:spcPct val="107000"/>
              </a:lnSpc>
              <a:spcAft>
                <a:spcPts val="0"/>
              </a:spcAft>
              <a:buNone/>
            </a:pPr>
            <a:r>
              <a:rPr lang="nl-NL" sz="2000" dirty="0"/>
              <a:t>Bron: www.simpto.nl/behandeling/leukotrieenantagonisten/</a:t>
            </a:r>
          </a:p>
        </p:txBody>
      </p:sp>
    </p:spTree>
    <p:extLst>
      <p:ext uri="{BB962C8B-B14F-4D97-AF65-F5344CB8AC3E}">
        <p14:creationId xmlns:p14="http://schemas.microsoft.com/office/powerpoint/2010/main" val="424507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86964-8F3A-4471-9179-05A46623BA12}"/>
              </a:ext>
            </a:extLst>
          </p:cNvPr>
          <p:cNvSpPr>
            <a:spLocks noGrp="1"/>
          </p:cNvSpPr>
          <p:nvPr>
            <p:ph type="title"/>
          </p:nvPr>
        </p:nvSpPr>
        <p:spPr/>
        <p:txBody>
          <a:bodyPr/>
          <a:lstStyle/>
          <a:p>
            <a:r>
              <a:rPr lang="nl-NL" dirty="0" err="1"/>
              <a:t>LongFunctieonderzoek</a:t>
            </a:r>
            <a:r>
              <a:rPr lang="nl-NL" dirty="0"/>
              <a:t> MTH </a:t>
            </a:r>
          </a:p>
        </p:txBody>
      </p:sp>
      <p:sp>
        <p:nvSpPr>
          <p:cNvPr id="3" name="Tijdelijke aanduiding voor inhoud 2">
            <a:extLst>
              <a:ext uri="{FF2B5EF4-FFF2-40B4-BE49-F238E27FC236}">
                <a16:creationId xmlns:a16="http://schemas.microsoft.com/office/drawing/2014/main" id="{39041154-51A8-4822-8717-9ACB1060C307}"/>
              </a:ext>
            </a:extLst>
          </p:cNvPr>
          <p:cNvSpPr>
            <a:spLocks noGrp="1"/>
          </p:cNvSpPr>
          <p:nvPr>
            <p:ph idx="1"/>
          </p:nvPr>
        </p:nvSpPr>
        <p:spPr>
          <a:xfrm>
            <a:off x="581192" y="2340864"/>
            <a:ext cx="11029615" cy="4239550"/>
          </a:xfrm>
        </p:spPr>
        <p:txBody>
          <a:bodyPr>
            <a:normAutofit fontScale="25000" lnSpcReduction="20000"/>
          </a:bodyPr>
          <a:lstStyle/>
          <a:p>
            <a:endParaRPr lang="nl-NL" dirty="0"/>
          </a:p>
          <a:p>
            <a:endParaRPr lang="nl-NL" dirty="0"/>
          </a:p>
          <a:p>
            <a:pPr marL="0" indent="0">
              <a:buNone/>
            </a:pPr>
            <a:endParaRPr lang="nl-NL" sz="7400" dirty="0">
              <a:latin typeface="Calibri" panose="020F0502020204030204" pitchFamily="34" charset="0"/>
              <a:cs typeface="Calibri" panose="020F0502020204030204" pitchFamily="34" charset="0"/>
            </a:endParaRPr>
          </a:p>
          <a:p>
            <a:pPr marL="0" indent="0">
              <a:buNone/>
            </a:pPr>
            <a:endParaRPr lang="nl-NL" sz="7400" dirty="0">
              <a:latin typeface="Calibri" panose="020F0502020204030204" pitchFamily="34" charset="0"/>
              <a:cs typeface="Calibri" panose="020F0502020204030204" pitchFamily="34" charset="0"/>
            </a:endParaRPr>
          </a:p>
          <a:p>
            <a:pPr marL="0" indent="0">
              <a:buNone/>
            </a:pPr>
            <a:r>
              <a:rPr lang="nl-NL" sz="7400" dirty="0">
                <a:latin typeface="Calibri" panose="020F0502020204030204" pitchFamily="34" charset="0"/>
                <a:cs typeface="Calibri" panose="020F0502020204030204" pitchFamily="34" charset="0"/>
              </a:rPr>
              <a:t>Spirometrie:  Controleer of de patiënt:</a:t>
            </a:r>
          </a:p>
          <a:p>
            <a:r>
              <a:rPr lang="nl-NL" sz="7400" dirty="0">
                <a:latin typeface="Calibri" panose="020F0502020204030204" pitchFamily="34" charset="0"/>
                <a:cs typeface="Calibri" panose="020F0502020204030204" pitchFamily="34" charset="0"/>
              </a:rPr>
              <a:t>vanaf 4 uur voor de spirometrie geen kortwerkende luchtwegverwijderaars meer gebruiken</a:t>
            </a:r>
          </a:p>
          <a:p>
            <a:r>
              <a:rPr lang="nl-NL" sz="7400" dirty="0">
                <a:latin typeface="Calibri" panose="020F0502020204030204" pitchFamily="34" charset="0"/>
                <a:cs typeface="Calibri" panose="020F0502020204030204" pitchFamily="34" charset="0"/>
              </a:rPr>
              <a:t>12-48 uur geen langwerkende </a:t>
            </a:r>
            <a:r>
              <a:rPr lang="nl-NL" sz="7400" dirty="0" err="1">
                <a:latin typeface="Calibri" panose="020F0502020204030204" pitchFamily="34" charset="0"/>
                <a:cs typeface="Calibri" panose="020F0502020204030204" pitchFamily="34" charset="0"/>
              </a:rPr>
              <a:t>luchtverwijderaars</a:t>
            </a:r>
            <a:r>
              <a:rPr lang="nl-NL" sz="7400" dirty="0">
                <a:latin typeface="Calibri" panose="020F0502020204030204" pitchFamily="34" charset="0"/>
                <a:cs typeface="Calibri" panose="020F0502020204030204" pitchFamily="34" charset="0"/>
              </a:rPr>
              <a:t> gebruiken</a:t>
            </a:r>
          </a:p>
          <a:p>
            <a:r>
              <a:rPr lang="nl-NL" sz="7400" dirty="0">
                <a:latin typeface="Calibri" panose="020F0502020204030204" pitchFamily="34" charset="0"/>
                <a:cs typeface="Calibri" panose="020F0502020204030204" pitchFamily="34" charset="0"/>
              </a:rPr>
              <a:t>Half uur voor de test niet roken</a:t>
            </a:r>
          </a:p>
          <a:p>
            <a:r>
              <a:rPr lang="nl-NL" sz="7400" dirty="0">
                <a:latin typeface="Calibri" panose="020F0502020204030204" pitchFamily="34" charset="0"/>
                <a:cs typeface="Calibri" panose="020F0502020204030204" pitchFamily="34" charset="0"/>
              </a:rPr>
              <a:t>Liefst geen </a:t>
            </a:r>
            <a:r>
              <a:rPr lang="nl-NL" sz="7400" dirty="0" err="1">
                <a:latin typeface="Calibri" panose="020F0502020204030204" pitchFamily="34" charset="0"/>
                <a:cs typeface="Calibri" panose="020F0502020204030204" pitchFamily="34" charset="0"/>
              </a:rPr>
              <a:t>strakzittende</a:t>
            </a:r>
            <a:r>
              <a:rPr lang="nl-NL" sz="7400" dirty="0">
                <a:latin typeface="Calibri" panose="020F0502020204030204" pitchFamily="34" charset="0"/>
                <a:cs typeface="Calibri" panose="020F0502020204030204" pitchFamily="34" charset="0"/>
              </a:rPr>
              <a:t> kleding aan tijdens het onderzoek</a:t>
            </a:r>
          </a:p>
          <a:p>
            <a:pPr marL="0" indent="0">
              <a:buNone/>
            </a:pPr>
            <a:endParaRPr lang="nl-NL" sz="7400" dirty="0">
              <a:latin typeface="Calibri" panose="020F0502020204030204" pitchFamily="34" charset="0"/>
              <a:cs typeface="Calibri" panose="020F0502020204030204" pitchFamily="34" charset="0"/>
            </a:endParaRPr>
          </a:p>
          <a:p>
            <a:pPr marL="0" indent="0">
              <a:buNone/>
            </a:pPr>
            <a:r>
              <a:rPr lang="nl-NL" sz="7400" dirty="0">
                <a:latin typeface="Calibri" panose="020F0502020204030204" pitchFamily="34" charset="0"/>
                <a:cs typeface="Calibri" panose="020F0502020204030204" pitchFamily="34" charset="0"/>
              </a:rPr>
              <a:t>Soms moet de patiënt een medicijn inhaleren duurt 15-30 minuten. Na het inwerken van dat medicijn wordt het onderzoek herhaalt?  Heeft het medicijn effect gehad?</a:t>
            </a:r>
          </a:p>
          <a:p>
            <a:pPr marL="0" indent="0">
              <a:buNone/>
            </a:pPr>
            <a:r>
              <a:rPr lang="nl-NL" sz="7400" dirty="0">
                <a:latin typeface="Calibri" panose="020F0502020204030204" pitchFamily="34" charset="0"/>
                <a:cs typeface="Calibri" panose="020F0502020204030204" pitchFamily="34" charset="0"/>
              </a:rPr>
              <a:t>Vraag: mag je de patiënt de avond voor het onderzoek </a:t>
            </a:r>
            <a:r>
              <a:rPr lang="nl-NL" sz="7400" dirty="0" err="1">
                <a:latin typeface="Calibri" panose="020F0502020204030204" pitchFamily="34" charset="0"/>
                <a:cs typeface="Calibri" panose="020F0502020204030204" pitchFamily="34" charset="0"/>
              </a:rPr>
              <a:t>seretide</a:t>
            </a:r>
            <a:r>
              <a:rPr lang="nl-NL" sz="7400" dirty="0">
                <a:latin typeface="Calibri" panose="020F0502020204030204" pitchFamily="34" charset="0"/>
                <a:cs typeface="Calibri" panose="020F0502020204030204" pitchFamily="34" charset="0"/>
              </a:rPr>
              <a:t> gebruiken? en de ochtend voor het onderzoek salbutamol?</a:t>
            </a:r>
          </a:p>
          <a:p>
            <a:pPr marL="0" indent="0">
              <a:buNone/>
            </a:pPr>
            <a:endParaRPr lang="nl-NL" sz="7400" dirty="0">
              <a:latin typeface="Calibri" panose="020F0502020204030204" pitchFamily="34" charset="0"/>
              <a:cs typeface="Calibri" panose="020F0502020204030204" pitchFamily="34" charset="0"/>
            </a:endParaRPr>
          </a:p>
          <a:p>
            <a:endParaRPr lang="nl-NL" sz="3100" dirty="0">
              <a:latin typeface="Calibri" panose="020F0502020204030204" pitchFamily="34" charset="0"/>
              <a:cs typeface="Calibri" panose="020F0502020204030204" pitchFamily="34" charset="0"/>
            </a:endParaRPr>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151884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7D578CC9-39B3-45F1-BB02-F27D9CFDA30F}"/>
              </a:ext>
            </a:extLst>
          </p:cNvPr>
          <p:cNvSpPr>
            <a:spLocks noGrp="1"/>
          </p:cNvSpPr>
          <p:nvPr>
            <p:ph type="title"/>
          </p:nvPr>
        </p:nvSpPr>
        <p:spPr>
          <a:xfrm>
            <a:off x="601255" y="702155"/>
            <a:ext cx="3409783" cy="1300365"/>
          </a:xfrm>
        </p:spPr>
        <p:txBody>
          <a:bodyPr>
            <a:normAutofit/>
          </a:bodyPr>
          <a:lstStyle/>
          <a:p>
            <a:r>
              <a:rPr lang="nl-NL" dirty="0">
                <a:solidFill>
                  <a:srgbClr val="FFFFFF"/>
                </a:solidFill>
              </a:rPr>
              <a:t>Flow-volumecurve.</a:t>
            </a:r>
          </a:p>
        </p:txBody>
      </p:sp>
      <p:sp>
        <p:nvSpPr>
          <p:cNvPr id="3" name="Tijdelijke aanduiding voor inhoud 2">
            <a:extLst>
              <a:ext uri="{FF2B5EF4-FFF2-40B4-BE49-F238E27FC236}">
                <a16:creationId xmlns:a16="http://schemas.microsoft.com/office/drawing/2014/main" id="{0F230597-5BE9-4FED-8B4C-69B2141FC3E5}"/>
              </a:ext>
            </a:extLst>
          </p:cNvPr>
          <p:cNvSpPr>
            <a:spLocks noGrp="1"/>
          </p:cNvSpPr>
          <p:nvPr>
            <p:ph idx="1"/>
          </p:nvPr>
        </p:nvSpPr>
        <p:spPr>
          <a:xfrm>
            <a:off x="601255" y="2177142"/>
            <a:ext cx="3409782" cy="3823607"/>
          </a:xfrm>
        </p:spPr>
        <p:txBody>
          <a:bodyPr>
            <a:normAutofit/>
          </a:bodyPr>
          <a:lstStyle/>
          <a:p>
            <a:pPr marL="0" indent="0">
              <a:spcAft>
                <a:spcPts val="800"/>
              </a:spcAft>
              <a:buNone/>
            </a:pPr>
            <a:endParaRPr lang="nl-NL"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dirty="0">
                <a:solidFill>
                  <a:srgbClr val="FFFFFF"/>
                </a:solidFill>
                <a:latin typeface="Hind"/>
                <a:ea typeface="Times New Roman" panose="02020603050405020304" pitchFamily="18" charset="0"/>
                <a:cs typeface="Times New Roman" panose="02020603050405020304" pitchFamily="18" charset="0"/>
              </a:rPr>
              <a:t>PEF: piekstroom tijdens expiratie; </a:t>
            </a:r>
            <a:r>
              <a:rPr lang="nl-NL" dirty="0" err="1">
                <a:solidFill>
                  <a:srgbClr val="FFFFFF"/>
                </a:solidFill>
                <a:latin typeface="Hind"/>
                <a:ea typeface="Times New Roman" panose="02020603050405020304" pitchFamily="18" charset="0"/>
                <a:cs typeface="Times New Roman" panose="02020603050405020304" pitchFamily="18" charset="0"/>
              </a:rPr>
              <a:t>exp</a:t>
            </a:r>
            <a:r>
              <a:rPr lang="nl-NL" dirty="0">
                <a:solidFill>
                  <a:srgbClr val="FFFFFF"/>
                </a:solidFill>
                <a:latin typeface="Hind"/>
                <a:ea typeface="Times New Roman" panose="02020603050405020304" pitchFamily="18" charset="0"/>
                <a:cs typeface="Times New Roman" panose="02020603050405020304" pitchFamily="18" charset="0"/>
              </a:rPr>
              <a:t>: expiratie; TLC: totale longcapaciteit; RV: residuaal volume; IRV: </a:t>
            </a:r>
            <a:r>
              <a:rPr lang="nl-NL" dirty="0" err="1">
                <a:solidFill>
                  <a:srgbClr val="FFFFFF"/>
                </a:solidFill>
                <a:latin typeface="Hind"/>
                <a:ea typeface="Times New Roman" panose="02020603050405020304" pitchFamily="18" charset="0"/>
                <a:cs typeface="Times New Roman" panose="02020603050405020304" pitchFamily="18" charset="0"/>
              </a:rPr>
              <a:t>inspiratoir</a:t>
            </a:r>
            <a:r>
              <a:rPr lang="nl-NL" dirty="0">
                <a:solidFill>
                  <a:srgbClr val="FFFFFF"/>
                </a:solidFill>
                <a:latin typeface="Hind"/>
                <a:ea typeface="Times New Roman" panose="02020603050405020304" pitchFamily="18" charset="0"/>
                <a:cs typeface="Times New Roman" panose="02020603050405020304" pitchFamily="18" charset="0"/>
              </a:rPr>
              <a:t> reservevolume; AV: ademvolume; ERV: </a:t>
            </a:r>
            <a:r>
              <a:rPr lang="nl-NL" dirty="0" err="1">
                <a:solidFill>
                  <a:srgbClr val="FFFFFF"/>
                </a:solidFill>
                <a:latin typeface="Hind"/>
                <a:ea typeface="Times New Roman" panose="02020603050405020304" pitchFamily="18" charset="0"/>
                <a:cs typeface="Times New Roman" panose="02020603050405020304" pitchFamily="18" charset="0"/>
              </a:rPr>
              <a:t>expiratoir</a:t>
            </a:r>
            <a:r>
              <a:rPr lang="nl-NL" dirty="0">
                <a:solidFill>
                  <a:srgbClr val="FFFFFF"/>
                </a:solidFill>
                <a:latin typeface="Hind"/>
                <a:ea typeface="Times New Roman" panose="02020603050405020304" pitchFamily="18" charset="0"/>
                <a:cs typeface="Times New Roman" panose="02020603050405020304" pitchFamily="18" charset="0"/>
              </a:rPr>
              <a:t> reservevolume; </a:t>
            </a:r>
            <a:r>
              <a:rPr lang="nl-NL" dirty="0" err="1">
                <a:solidFill>
                  <a:srgbClr val="FFFFFF"/>
                </a:solidFill>
                <a:latin typeface="Hind"/>
                <a:ea typeface="Times New Roman" panose="02020603050405020304" pitchFamily="18" charset="0"/>
                <a:cs typeface="Times New Roman" panose="02020603050405020304" pitchFamily="18" charset="0"/>
              </a:rPr>
              <a:t>insp</a:t>
            </a:r>
            <a:r>
              <a:rPr lang="nl-NL" dirty="0">
                <a:solidFill>
                  <a:srgbClr val="FFFFFF"/>
                </a:solidFill>
                <a:latin typeface="Hind"/>
                <a:ea typeface="Times New Roman" panose="02020603050405020304" pitchFamily="18" charset="0"/>
                <a:cs typeface="Times New Roman" panose="02020603050405020304" pitchFamily="18" charset="0"/>
              </a:rPr>
              <a:t>: inspiratie; IC: </a:t>
            </a:r>
            <a:r>
              <a:rPr lang="nl-NL" dirty="0" err="1">
                <a:solidFill>
                  <a:srgbClr val="FFFFFF"/>
                </a:solidFill>
                <a:latin typeface="Hind"/>
                <a:ea typeface="Times New Roman" panose="02020603050405020304" pitchFamily="18" charset="0"/>
                <a:cs typeface="Times New Roman" panose="02020603050405020304" pitchFamily="18" charset="0"/>
              </a:rPr>
              <a:t>inspiratoire</a:t>
            </a:r>
            <a:r>
              <a:rPr lang="nl-NL" dirty="0">
                <a:solidFill>
                  <a:srgbClr val="FFFFFF"/>
                </a:solidFill>
                <a:latin typeface="Hind"/>
                <a:ea typeface="Times New Roman" panose="02020603050405020304" pitchFamily="18" charset="0"/>
                <a:cs typeface="Times New Roman" panose="02020603050405020304" pitchFamily="18" charset="0"/>
              </a:rPr>
              <a:t> capaciteit; FVC: geforceerde vitale capaciteit.</a:t>
            </a:r>
            <a:endParaRPr lang="nl-NL"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rgbClr val="FFFFFF"/>
              </a:solidFill>
            </a:endParaRPr>
          </a:p>
        </p:txBody>
      </p:sp>
      <p:pic>
        <p:nvPicPr>
          <p:cNvPr id="4" name="Afbeelding 3">
            <a:extLst>
              <a:ext uri="{FF2B5EF4-FFF2-40B4-BE49-F238E27FC236}">
                <a16:creationId xmlns:a16="http://schemas.microsoft.com/office/drawing/2014/main" id="{BEFAFF8D-654C-4CEB-B5DD-FE81DE9CA6CA}"/>
              </a:ext>
            </a:extLst>
          </p:cNvPr>
          <p:cNvPicPr>
            <a:picLocks noChangeAspect="1"/>
          </p:cNvPicPr>
          <p:nvPr/>
        </p:nvPicPr>
        <p:blipFill>
          <a:blip r:embed="rId2"/>
          <a:stretch>
            <a:fillRect/>
          </a:stretch>
        </p:blipFill>
        <p:spPr>
          <a:xfrm>
            <a:off x="6199104" y="936141"/>
            <a:ext cx="3617757" cy="4968305"/>
          </a:xfrm>
          <a:prstGeom prst="rect">
            <a:avLst/>
          </a:prstGeom>
        </p:spPr>
      </p:pic>
    </p:spTree>
    <p:extLst>
      <p:ext uri="{BB962C8B-B14F-4D97-AF65-F5344CB8AC3E}">
        <p14:creationId xmlns:p14="http://schemas.microsoft.com/office/powerpoint/2010/main" val="37906563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08A31-E03B-4D97-BB5A-67AF0349B4A0}"/>
              </a:ext>
            </a:extLst>
          </p:cNvPr>
          <p:cNvSpPr>
            <a:spLocks noGrp="1"/>
          </p:cNvSpPr>
          <p:nvPr>
            <p:ph type="title"/>
          </p:nvPr>
        </p:nvSpPr>
        <p:spPr/>
        <p:txBody>
          <a:bodyPr/>
          <a:lstStyle/>
          <a:p>
            <a:r>
              <a:rPr lang="nl-NL" dirty="0"/>
              <a:t>Belangrijke BEGRIPPEN</a:t>
            </a:r>
          </a:p>
        </p:txBody>
      </p:sp>
      <p:sp>
        <p:nvSpPr>
          <p:cNvPr id="3" name="Tijdelijke aanduiding voor inhoud 2">
            <a:extLst>
              <a:ext uri="{FF2B5EF4-FFF2-40B4-BE49-F238E27FC236}">
                <a16:creationId xmlns:a16="http://schemas.microsoft.com/office/drawing/2014/main" id="{A3C57DFA-9560-4CB2-B3C0-AB741893F9A7}"/>
              </a:ext>
            </a:extLst>
          </p:cNvPr>
          <p:cNvSpPr>
            <a:spLocks noGrp="1"/>
          </p:cNvSpPr>
          <p:nvPr>
            <p:ph idx="1"/>
          </p:nvPr>
        </p:nvSpPr>
        <p:spPr/>
        <p:txBody>
          <a:bodyPr>
            <a:normAutofit/>
          </a:bodyPr>
          <a:lstStyle/>
          <a:p>
            <a:pPr marL="0" lvl="0" indent="0">
              <a:lnSpc>
                <a:spcPts val="1500"/>
              </a:lnSpc>
              <a:spcAft>
                <a:spcPts val="800"/>
              </a:spcAft>
              <a:buSzPts val="1000"/>
              <a:buNone/>
              <a:tabLst>
                <a:tab pos="457200" algn="l"/>
              </a:tabLst>
            </a:pPr>
            <a:r>
              <a:rPr lang="nl-NL"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Spirometrie.</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Dit is het uitgebreide, ‘echte’ longfunctieonderzoek, vooral van belang bij COPD. Hierbij kan van alles gemeten worden, bijvoorbeeld:</a:t>
            </a:r>
            <a:endParaRPr lang="nl-NL" sz="2000" dirty="0">
              <a:latin typeface="Calibri" panose="020F0502020204030204" pitchFamily="34" charset="0"/>
              <a:ea typeface="Calibri" panose="020F0502020204030204" pitchFamily="34" charset="0"/>
              <a:cs typeface="Calibri" panose="020F0502020204030204" pitchFamily="34" charset="0"/>
            </a:endParaRPr>
          </a:p>
          <a:p>
            <a:pPr marL="0" indent="0">
              <a:lnSpc>
                <a:spcPts val="1500"/>
              </a:lnSpc>
              <a:spcAft>
                <a:spcPts val="800"/>
              </a:spcAft>
              <a:buSzPts val="1000"/>
              <a:buNone/>
              <a:tabLst>
                <a:tab pos="457200" algn="l"/>
              </a:tabLst>
            </a:pPr>
            <a:r>
              <a:rPr lang="nl-NL"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VC</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vitale capaciteit. Hoeveel de patiënt na eerst maximaal te hebben uitgeademd maximaal kan inademen, ofwel hoeveel de patiënt na eerst maximaal te hebben ingeademd maximaal kan uitademen;</a:t>
            </a:r>
            <a:endParaRPr lang="nl-NL" sz="2000" dirty="0">
              <a:latin typeface="Calibri" panose="020F0502020204030204" pitchFamily="34" charset="0"/>
              <a:ea typeface="Calibri" panose="020F0502020204030204" pitchFamily="34" charset="0"/>
              <a:cs typeface="Calibri" panose="020F0502020204030204" pitchFamily="34" charset="0"/>
            </a:endParaRPr>
          </a:p>
          <a:p>
            <a:pPr marL="0" indent="0">
              <a:lnSpc>
                <a:spcPts val="1500"/>
              </a:lnSpc>
              <a:spcAft>
                <a:spcPts val="800"/>
              </a:spcAft>
              <a:buSzPts val="1000"/>
              <a:buNone/>
              <a:tabLst>
                <a:tab pos="457200" algn="l"/>
              </a:tabLst>
            </a:pPr>
            <a:r>
              <a:rPr lang="nl-NL"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RV</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restvolume. Hoeveel lucht in de longen overblijft nadat de patiënt maximaal heeft uitgeademd;</a:t>
            </a:r>
            <a:endParaRPr lang="nl-NL"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sz="20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FEV 1</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forced</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nl-NL"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expiratory</a:t>
            </a:r>
            <a:r>
              <a:rPr lang="nl-NL"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volume in één seconde. Hoeveel de patiënt na maximale inademing in één seconde kan uitademen</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35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929BF-635B-4500-85C3-971C68F91B62}"/>
              </a:ext>
            </a:extLst>
          </p:cNvPr>
          <p:cNvSpPr>
            <a:spLocks noGrp="1"/>
          </p:cNvSpPr>
          <p:nvPr>
            <p:ph type="title"/>
          </p:nvPr>
        </p:nvSpPr>
        <p:spPr/>
        <p:txBody>
          <a:bodyPr>
            <a:normAutofit/>
          </a:bodyPr>
          <a:lstStyle/>
          <a:p>
            <a:pPr marL="306000" indent="-306000">
              <a:lnSpc>
                <a:spcPct val="110000"/>
              </a:lnSpc>
              <a:spcBef>
                <a:spcPct val="20000"/>
              </a:spcBef>
              <a:spcAft>
                <a:spcPts val="600"/>
              </a:spcAft>
            </a:pPr>
            <a:r>
              <a:rPr lang="nl-NL" b="1" dirty="0"/>
              <a:t>Reversibiliteitstest </a:t>
            </a:r>
            <a:r>
              <a:rPr lang="nl-NL" sz="1000" b="1" dirty="0">
                <a:latin typeface="Arial" panose="020B0604020202020204" pitchFamily="34" charset="0"/>
                <a:cs typeface="Arial" panose="020B0604020202020204" pitchFamily="34" charset="0"/>
              </a:rPr>
              <a:t>(REVERSIBEL = OP TE HEFFEN)    </a:t>
            </a:r>
            <a:br>
              <a:rPr lang="nl-NL" sz="1000" b="1" dirty="0">
                <a:latin typeface="Arial" panose="020B0604020202020204" pitchFamily="34" charset="0"/>
                <a:cs typeface="Arial" panose="020B0604020202020204" pitchFamily="34" charset="0"/>
              </a:rPr>
            </a:br>
            <a:br>
              <a:rPr lang="nl-NL" sz="1000" b="1" dirty="0">
                <a:latin typeface="Arial" panose="020B0604020202020204" pitchFamily="34" charset="0"/>
                <a:cs typeface="Arial" panose="020B0604020202020204" pitchFamily="34" charset="0"/>
              </a:rPr>
            </a:br>
            <a:r>
              <a:rPr lang="nl-NL" sz="1300" b="1" dirty="0"/>
              <a:t>https://www.spirometrie.info/nl/reversibiliteit.html</a:t>
            </a:r>
            <a:endParaRPr lang="nl-NL" sz="1300" dirty="0"/>
          </a:p>
        </p:txBody>
      </p:sp>
      <p:sp>
        <p:nvSpPr>
          <p:cNvPr id="3" name="Tijdelijke aanduiding voor inhoud 2">
            <a:extLst>
              <a:ext uri="{FF2B5EF4-FFF2-40B4-BE49-F238E27FC236}">
                <a16:creationId xmlns:a16="http://schemas.microsoft.com/office/drawing/2014/main" id="{6C8C84B4-4760-4C4A-B77D-74102F48A554}"/>
              </a:ext>
            </a:extLst>
          </p:cNvPr>
          <p:cNvSpPr>
            <a:spLocks noGrp="1"/>
          </p:cNvSpPr>
          <p:nvPr>
            <p:ph idx="1"/>
          </p:nvPr>
        </p:nvSpPr>
        <p:spPr/>
        <p:txBody>
          <a:bodyPr/>
          <a:lstStyle/>
          <a:p>
            <a:pPr marL="0" indent="0">
              <a:buNone/>
            </a:pPr>
            <a:r>
              <a:rPr lang="nl-NL" sz="2400" dirty="0">
                <a:latin typeface="Calibri" panose="020F0502020204030204" pitchFamily="34" charset="0"/>
                <a:cs typeface="Calibri" panose="020F0502020204030204" pitchFamily="34" charset="0"/>
              </a:rPr>
              <a:t>Een reversibiliteitstest dient om een onderscheid te maken tussen astma en andere oorzaken van obstructieve longziekte. Om dit onderscheid te kunnen maken dient men volgend protocol te volgen:</a:t>
            </a:r>
          </a:p>
          <a:p>
            <a:pPr>
              <a:buFont typeface="+mj-lt"/>
              <a:buAutoNum type="arabicPeriod"/>
            </a:pPr>
            <a:r>
              <a:rPr lang="nl-NL" sz="2400" dirty="0">
                <a:latin typeface="Calibri" panose="020F0502020204030204" pitchFamily="34" charset="0"/>
                <a:cs typeface="Calibri" panose="020F0502020204030204" pitchFamily="34" charset="0"/>
              </a:rPr>
              <a:t>spirometrie test (met minstens 2 reproduceerbare curven)</a:t>
            </a:r>
          </a:p>
          <a:p>
            <a:pPr>
              <a:buFont typeface="+mj-lt"/>
              <a:buAutoNum type="arabicPeriod"/>
            </a:pPr>
            <a:r>
              <a:rPr lang="nl-NL" sz="2400" dirty="0">
                <a:latin typeface="Calibri" panose="020F0502020204030204" pitchFamily="34" charset="0"/>
                <a:cs typeface="Calibri" panose="020F0502020204030204" pitchFamily="34" charset="0"/>
              </a:rPr>
              <a:t>inname van een </a:t>
            </a:r>
            <a:r>
              <a:rPr lang="nl-NL" sz="2400" dirty="0" err="1">
                <a:latin typeface="Calibri" panose="020F0502020204030204" pitchFamily="34" charset="0"/>
                <a:cs typeface="Calibri" panose="020F0502020204030204" pitchFamily="34" charset="0"/>
              </a:rPr>
              <a:t>bronchodilator</a:t>
            </a:r>
            <a:r>
              <a:rPr lang="nl-NL" sz="2400" dirty="0">
                <a:latin typeface="Calibri" panose="020F0502020204030204" pitchFamily="34" charset="0"/>
                <a:cs typeface="Calibri" panose="020F0502020204030204" pitchFamily="34" charset="0"/>
              </a:rPr>
              <a:t> via inhalatie (snelwerkende </a:t>
            </a:r>
            <a:r>
              <a:rPr lang="nl-NL" sz="2400" dirty="0" err="1">
                <a:latin typeface="Calibri" panose="020F0502020204030204" pitchFamily="34" charset="0"/>
                <a:cs typeface="Calibri" panose="020F0502020204030204" pitchFamily="34" charset="0"/>
              </a:rPr>
              <a:t>luchtwegverwijderaar</a:t>
            </a:r>
            <a:r>
              <a:rPr lang="nl-NL" sz="2400" dirty="0">
                <a:latin typeface="Calibri" panose="020F0502020204030204" pitchFamily="34" charset="0"/>
                <a:cs typeface="Calibri" panose="020F0502020204030204" pitchFamily="34" charset="0"/>
              </a:rPr>
              <a:t>)</a:t>
            </a:r>
          </a:p>
          <a:p>
            <a:pPr>
              <a:buFont typeface="+mj-lt"/>
              <a:buAutoNum type="arabicPeriod"/>
            </a:pPr>
            <a:r>
              <a:rPr lang="nl-NL" sz="2400" dirty="0">
                <a:latin typeface="Calibri" panose="020F0502020204030204" pitchFamily="34" charset="0"/>
                <a:cs typeface="Calibri" panose="020F0502020204030204" pitchFamily="34" charset="0"/>
              </a:rPr>
              <a:t>15 minuten wachten</a:t>
            </a:r>
          </a:p>
          <a:p>
            <a:pPr>
              <a:buFont typeface="+mj-lt"/>
              <a:buAutoNum type="arabicPeriod"/>
            </a:pPr>
            <a:r>
              <a:rPr lang="nl-NL" sz="2400" dirty="0">
                <a:latin typeface="Calibri" panose="020F0502020204030204" pitchFamily="34" charset="0"/>
                <a:cs typeface="Calibri" panose="020F0502020204030204" pitchFamily="34" charset="0"/>
              </a:rPr>
              <a:t>een tweede spirometrie test (met minstens 2 reproduceerbare curven)</a:t>
            </a:r>
          </a:p>
          <a:p>
            <a:endParaRPr lang="nl-NL" dirty="0"/>
          </a:p>
        </p:txBody>
      </p:sp>
    </p:spTree>
    <p:extLst>
      <p:ext uri="{BB962C8B-B14F-4D97-AF65-F5344CB8AC3E}">
        <p14:creationId xmlns:p14="http://schemas.microsoft.com/office/powerpoint/2010/main" val="323593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F9903-E861-4269-9B7C-7762452D893A}"/>
              </a:ext>
            </a:extLst>
          </p:cNvPr>
          <p:cNvSpPr>
            <a:spLocks noGrp="1"/>
          </p:cNvSpPr>
          <p:nvPr>
            <p:ph type="title"/>
          </p:nvPr>
        </p:nvSpPr>
        <p:spPr>
          <a:xfrm>
            <a:off x="581192" y="702156"/>
            <a:ext cx="11029616" cy="1188720"/>
          </a:xfrm>
        </p:spPr>
        <p:txBody>
          <a:bodyPr/>
          <a:lstStyle/>
          <a:p>
            <a:r>
              <a:rPr lang="nl-NL">
                <a:latin typeface="Calibri"/>
                <a:cs typeface="Calibri"/>
              </a:rPr>
              <a:t>9.3 Chronische luchtwegaandoeningen</a:t>
            </a:r>
            <a:endParaRPr lang="nl-NL"/>
          </a:p>
          <a:p>
            <a:endParaRPr lang="nl-NL" dirty="0"/>
          </a:p>
        </p:txBody>
      </p:sp>
      <p:sp>
        <p:nvSpPr>
          <p:cNvPr id="3" name="Tijdelijke aanduiding voor inhoud 2">
            <a:extLst>
              <a:ext uri="{FF2B5EF4-FFF2-40B4-BE49-F238E27FC236}">
                <a16:creationId xmlns:a16="http://schemas.microsoft.com/office/drawing/2014/main" id="{1CE4D0F4-D692-45EC-B70E-573174890E32}"/>
              </a:ext>
            </a:extLst>
          </p:cNvPr>
          <p:cNvSpPr>
            <a:spLocks noGrp="1"/>
          </p:cNvSpPr>
          <p:nvPr>
            <p:ph idx="1"/>
          </p:nvPr>
        </p:nvSpPr>
        <p:spPr>
          <a:xfrm>
            <a:off x="581192" y="2340864"/>
            <a:ext cx="11610808" cy="3634486"/>
          </a:xfrm>
        </p:spPr>
        <p:txBody>
          <a:bodyPr>
            <a:normAutofit/>
          </a:bodyPr>
          <a:lstStyle/>
          <a:p>
            <a:pPr marL="0" lvl="0" indent="0">
              <a:lnSpc>
                <a:spcPct val="107000"/>
              </a:lnSpc>
              <a:spcAft>
                <a:spcPts val="0"/>
              </a:spcAft>
              <a:buNone/>
            </a:pPr>
            <a:r>
              <a:rPr lang="nl-NL" sz="2400" b="1" dirty="0">
                <a:latin typeface="Calibri" panose="020F0502020204030204" pitchFamily="34" charset="0"/>
                <a:cs typeface="Calibri" panose="020F0502020204030204" pitchFamily="34" charset="0"/>
              </a:rPr>
              <a:t>Gezamenlijk kenmerk luchtwegaandoeningen kortademigheid. </a:t>
            </a:r>
          </a:p>
          <a:p>
            <a:pPr marL="0" lvl="0" indent="0">
              <a:lnSpc>
                <a:spcPct val="107000"/>
              </a:lnSpc>
              <a:spcAft>
                <a:spcPts val="0"/>
              </a:spcAft>
              <a:buNone/>
            </a:pPr>
            <a:endPar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vernauwing van de luchtwegen </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samentrekken glad spierweefsel luchtwegen; astma: oorzaak allergie of hyperactiviteit </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opzwellen van het slijmvlies in de luchtwegen; bronchitis</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72180" indent="0">
              <a:lnSpc>
                <a:spcPct val="107000"/>
              </a:lnSpc>
              <a:spcAft>
                <a:spcPts val="0"/>
              </a:spcAft>
              <a:buNone/>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NL" sz="2400" dirty="0">
                <a:solidFill>
                  <a:srgbClr val="333333"/>
                </a:solidFill>
                <a:latin typeface="Calibri" panose="020F0502020204030204" pitchFamily="34" charset="0"/>
                <a:ea typeface="Times New Roman" panose="02020603050405020304" pitchFamily="18" charset="0"/>
                <a:cs typeface="Calibri" panose="020F0502020204030204" pitchFamily="34" charset="0"/>
              </a:rPr>
              <a:t>vermindering van de hoeveelheid longblaasjes; emfyseem, meestal door roken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400" dirty="0">
              <a:latin typeface="Calibri" panose="020F0502020204030204" pitchFamily="34" charset="0"/>
              <a:cs typeface="Calibri" panose="020F0502020204030204" pitchFamily="34" charset="0"/>
            </a:endParaRPr>
          </a:p>
          <a:p>
            <a:pPr marL="0" lvl="0" indent="0">
              <a:buNone/>
            </a:pPr>
            <a:endParaRPr lang="nl-NL" sz="2400" dirty="0">
              <a:latin typeface="Calibri" panose="020F0502020204030204" pitchFamily="34" charset="0"/>
              <a:cs typeface="Calibri" panose="020F0502020204030204" pitchFamily="34" charset="0"/>
            </a:endParaRPr>
          </a:p>
          <a:p>
            <a:pPr marL="0" indent="0">
              <a:buNone/>
            </a:pPr>
            <a:endParaRPr lang="nl-NL" dirty="0"/>
          </a:p>
        </p:txBody>
      </p:sp>
    </p:spTree>
    <p:extLst>
      <p:ext uri="{BB962C8B-B14F-4D97-AF65-F5344CB8AC3E}">
        <p14:creationId xmlns:p14="http://schemas.microsoft.com/office/powerpoint/2010/main" val="418712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44C402A-1CD1-4777-B61E-230688D71D2A}"/>
              </a:ext>
            </a:extLst>
          </p:cNvPr>
          <p:cNvPicPr>
            <a:picLocks noChangeAspect="1"/>
          </p:cNvPicPr>
          <p:nvPr/>
        </p:nvPicPr>
        <p:blipFill>
          <a:blip r:embed="rId2"/>
          <a:stretch>
            <a:fillRect/>
          </a:stretch>
        </p:blipFill>
        <p:spPr>
          <a:xfrm>
            <a:off x="2222205" y="876632"/>
            <a:ext cx="7217929" cy="5768715"/>
          </a:xfrm>
          <a:prstGeom prst="rect">
            <a:avLst/>
          </a:prstGeom>
        </p:spPr>
      </p:pic>
    </p:spTree>
    <p:extLst>
      <p:ext uri="{BB962C8B-B14F-4D97-AF65-F5344CB8AC3E}">
        <p14:creationId xmlns:p14="http://schemas.microsoft.com/office/powerpoint/2010/main" val="49786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74E25-29A7-405C-898A-0B09BA86129B}"/>
              </a:ext>
            </a:extLst>
          </p:cNvPr>
          <p:cNvSpPr>
            <a:spLocks noGrp="1"/>
          </p:cNvSpPr>
          <p:nvPr>
            <p:ph type="title"/>
          </p:nvPr>
        </p:nvSpPr>
        <p:spPr/>
        <p:txBody>
          <a:bodyPr/>
          <a:lstStyle/>
          <a:p>
            <a:r>
              <a:rPr lang="nl-NL" dirty="0"/>
              <a:t>Invloed van medicijnen</a:t>
            </a:r>
          </a:p>
        </p:txBody>
      </p:sp>
      <p:sp>
        <p:nvSpPr>
          <p:cNvPr id="3" name="Tijdelijke aanduiding voor inhoud 2">
            <a:extLst>
              <a:ext uri="{FF2B5EF4-FFF2-40B4-BE49-F238E27FC236}">
                <a16:creationId xmlns:a16="http://schemas.microsoft.com/office/drawing/2014/main" id="{D87C182B-39DC-4A1B-B817-D61CC725459C}"/>
              </a:ext>
            </a:extLst>
          </p:cNvPr>
          <p:cNvSpPr>
            <a:spLocks noGrp="1"/>
          </p:cNvSpPr>
          <p:nvPr>
            <p:ph idx="1"/>
          </p:nvPr>
        </p:nvSpPr>
        <p:spPr/>
        <p:txBody>
          <a:bodyPr/>
          <a:lstStyle/>
          <a:p>
            <a:pPr marL="0" indent="0">
              <a:buNone/>
            </a:pPr>
            <a:r>
              <a:rPr lang="nl-NL" sz="2400" dirty="0">
                <a:latin typeface="Calibri" panose="020F0502020204030204" pitchFamily="34" charset="0"/>
                <a:cs typeface="Calibri" panose="020F0502020204030204" pitchFamily="34" charset="0"/>
              </a:rPr>
              <a:t>De invloed van luchtwegmedicijnen wordt vaak onderzocht. Als de uitslagen na inhaleren van het medicijn verbeteren, heeft het medicijn een gunstige invloed. De bronchusvernauwing is dan blijkbaar gemakkelijk reversibel (op te heffen). In dat geval heeft de patiënt astma.</a:t>
            </a:r>
          </a:p>
          <a:p>
            <a:endParaRPr lang="nl-NL" dirty="0"/>
          </a:p>
        </p:txBody>
      </p:sp>
    </p:spTree>
    <p:extLst>
      <p:ext uri="{BB962C8B-B14F-4D97-AF65-F5344CB8AC3E}">
        <p14:creationId xmlns:p14="http://schemas.microsoft.com/office/powerpoint/2010/main" val="279047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3F6BB-8AE4-41EA-BEAB-7FEB08722304}"/>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7898F20B-70D4-40F4-9DFD-15F90334BB04}"/>
              </a:ext>
            </a:extLst>
          </p:cNvPr>
          <p:cNvSpPr>
            <a:spLocks noGrp="1"/>
          </p:cNvSpPr>
          <p:nvPr>
            <p:ph idx="1"/>
          </p:nvPr>
        </p:nvSpPr>
        <p:spPr/>
        <p:txBody>
          <a:bodyPr/>
          <a:lstStyle/>
          <a:p>
            <a:pPr>
              <a:lnSpc>
                <a:spcPct val="100000"/>
              </a:lnSpc>
            </a:pPr>
            <a:r>
              <a:rPr lang="nl-NL" sz="1800" dirty="0">
                <a:solidFill>
                  <a:srgbClr val="FFFFFF"/>
                </a:solidFill>
                <a:hlinkClick r:id="rId2"/>
              </a:rPr>
              <a:t>https://inhalatorgebruik.nl/nl/gebruiksaanwijzingen</a:t>
            </a:r>
            <a:endParaRPr lang="nl-NL" sz="1800" dirty="0">
              <a:solidFill>
                <a:srgbClr val="FFFFFF"/>
              </a:solidFill>
            </a:endParaRPr>
          </a:p>
          <a:p>
            <a:pPr>
              <a:lnSpc>
                <a:spcPct val="100000"/>
              </a:lnSpc>
            </a:pPr>
            <a:r>
              <a:rPr lang="nl-NL" sz="1800" dirty="0">
                <a:solidFill>
                  <a:srgbClr val="FFFFFF"/>
                </a:solidFill>
                <a:hlinkClick r:id="rId3"/>
              </a:rPr>
              <a:t>https://inhalatorgebruik.nl/nl/home</a:t>
            </a:r>
            <a:endParaRPr lang="nl-NL" sz="1800" dirty="0">
              <a:solidFill>
                <a:srgbClr val="FFFFFF"/>
              </a:solidFill>
            </a:endParaRPr>
          </a:p>
          <a:p>
            <a:pPr>
              <a:lnSpc>
                <a:spcPct val="100000"/>
              </a:lnSpc>
            </a:pPr>
            <a:r>
              <a:rPr lang="nl-NL" sz="1800" dirty="0">
                <a:solidFill>
                  <a:srgbClr val="FFFFFF"/>
                </a:solidFill>
                <a:hlinkClick r:id="rId4"/>
              </a:rPr>
              <a:t>https://www.longfonds.nl/astma/behandeling-astma/medicijnen</a:t>
            </a:r>
            <a:endParaRPr lang="nl-NL" sz="1800" dirty="0">
              <a:solidFill>
                <a:srgbClr val="FFFFFF"/>
              </a:solidFill>
            </a:endParaRPr>
          </a:p>
        </p:txBody>
      </p:sp>
    </p:spTree>
    <p:extLst>
      <p:ext uri="{BB962C8B-B14F-4D97-AF65-F5344CB8AC3E}">
        <p14:creationId xmlns:p14="http://schemas.microsoft.com/office/powerpoint/2010/main" val="344435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FD6FD-C338-402F-B857-C46CC5E52CBF}"/>
              </a:ext>
            </a:extLst>
          </p:cNvPr>
          <p:cNvSpPr>
            <a:spLocks noGrp="1"/>
          </p:cNvSpPr>
          <p:nvPr>
            <p:ph type="title"/>
          </p:nvPr>
        </p:nvSpPr>
        <p:spPr/>
        <p:txBody>
          <a:bodyPr/>
          <a:lstStyle/>
          <a:p>
            <a:pPr marL="306000" indent="-306000">
              <a:lnSpc>
                <a:spcPct val="110000"/>
              </a:lnSpc>
              <a:spcBef>
                <a:spcPct val="20000"/>
              </a:spcBef>
              <a:spcAft>
                <a:spcPts val="600"/>
              </a:spcAft>
            </a:pPr>
            <a:r>
              <a:rPr lang="nl-NL" b="1" dirty="0"/>
              <a:t>Wat is een </a:t>
            </a:r>
            <a:r>
              <a:rPr lang="nl-NL" b="1" dirty="0" err="1"/>
              <a:t>dosis-aërosol</a:t>
            </a:r>
            <a:r>
              <a:rPr lang="nl-NL" b="1" dirty="0"/>
              <a:t>?</a:t>
            </a:r>
            <a:br>
              <a:rPr lang="nl-NL" b="1" dirty="0"/>
            </a:br>
            <a:endParaRPr lang="nl-NL" dirty="0"/>
          </a:p>
        </p:txBody>
      </p:sp>
      <p:sp>
        <p:nvSpPr>
          <p:cNvPr id="3" name="Tijdelijke aanduiding voor inhoud 2">
            <a:extLst>
              <a:ext uri="{FF2B5EF4-FFF2-40B4-BE49-F238E27FC236}">
                <a16:creationId xmlns:a16="http://schemas.microsoft.com/office/drawing/2014/main" id="{D2320A83-6663-4DA0-96D3-D5094219397F}"/>
              </a:ext>
            </a:extLst>
          </p:cNvPr>
          <p:cNvSpPr>
            <a:spLocks noGrp="1"/>
          </p:cNvSpPr>
          <p:nvPr>
            <p:ph idx="1"/>
          </p:nvPr>
        </p:nvSpPr>
        <p:spPr/>
        <p:txBody>
          <a:bodyPr/>
          <a:lstStyle/>
          <a:p>
            <a:r>
              <a:rPr lang="nl-NL" b="1" dirty="0" err="1"/>
              <a:t>Veelgestelde</a:t>
            </a:r>
            <a:r>
              <a:rPr lang="nl-NL" b="1" dirty="0"/>
              <a:t> vraag: Wat is een dosis-aerosol?</a:t>
            </a:r>
          </a:p>
          <a:p>
            <a:r>
              <a:rPr lang="nl-NL" dirty="0"/>
              <a:t>Een </a:t>
            </a:r>
            <a:r>
              <a:rPr lang="nl-NL" dirty="0" err="1"/>
              <a:t>dosis-aërosol</a:t>
            </a:r>
            <a:r>
              <a:rPr lang="nl-NL" dirty="0"/>
              <a:t> is een spuitbus met drijfgas waar het medicijn in zit. Met een druk op knop spuit het medicijn naar buiten waarna het kan worden ingeademd. Er wordt altijd eenzelfde hoeveelheid medicijn naar buiten gespoten, per spray dus 1 dosis. Het is belangrijk om voor het gebruik de spuitbus goed te schudden, zodat het medicijn en het drijfgas mengen. Het is de bedoeling dat de nevel diep in de longen terechtkomt, om daar zijn werk te doen. Daarvoor werkt een langzame ademhaling het beste. Snel ademen, huilen of een neusademhaling hebben een nadelig effect.</a:t>
            </a:r>
          </a:p>
          <a:p>
            <a:endParaRPr lang="nl-NL" dirty="0"/>
          </a:p>
          <a:p>
            <a:r>
              <a:rPr lang="nl-NL" dirty="0" err="1"/>
              <a:t>Bron:https</a:t>
            </a:r>
            <a:r>
              <a:rPr lang="nl-NL" dirty="0"/>
              <a:t>://www.cyberpoli.nl/astma/medisch/med1</a:t>
            </a:r>
          </a:p>
        </p:txBody>
      </p:sp>
    </p:spTree>
    <p:extLst>
      <p:ext uri="{BB962C8B-B14F-4D97-AF65-F5344CB8AC3E}">
        <p14:creationId xmlns:p14="http://schemas.microsoft.com/office/powerpoint/2010/main" val="35600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E4D1667-5561-444E-8D19-8533A340C0B1}"/>
              </a:ext>
            </a:extLst>
          </p:cNvPr>
          <p:cNvSpPr>
            <a:spLocks noGrp="1"/>
          </p:cNvSpPr>
          <p:nvPr>
            <p:ph type="title"/>
          </p:nvPr>
        </p:nvSpPr>
        <p:spPr>
          <a:xfrm>
            <a:off x="601255" y="702156"/>
            <a:ext cx="3409783" cy="843166"/>
          </a:xfrm>
        </p:spPr>
        <p:txBody>
          <a:bodyPr>
            <a:normAutofit/>
          </a:bodyPr>
          <a:lstStyle/>
          <a:p>
            <a:r>
              <a:rPr lang="nl-NL" dirty="0">
                <a:solidFill>
                  <a:srgbClr val="FFFFFF"/>
                </a:solidFill>
              </a:rPr>
              <a:t>Astma</a:t>
            </a:r>
          </a:p>
        </p:txBody>
      </p:sp>
      <p:sp>
        <p:nvSpPr>
          <p:cNvPr id="3" name="Tijdelijke aanduiding voor inhoud 2">
            <a:extLst>
              <a:ext uri="{FF2B5EF4-FFF2-40B4-BE49-F238E27FC236}">
                <a16:creationId xmlns:a16="http://schemas.microsoft.com/office/drawing/2014/main" id="{7FF1CA27-6A8E-4BB8-9088-D38504076191}"/>
              </a:ext>
            </a:extLst>
          </p:cNvPr>
          <p:cNvSpPr>
            <a:spLocks noGrp="1"/>
          </p:cNvSpPr>
          <p:nvPr>
            <p:ph idx="1"/>
          </p:nvPr>
        </p:nvSpPr>
        <p:spPr>
          <a:xfrm>
            <a:off x="601255" y="2177142"/>
            <a:ext cx="3409782" cy="3823607"/>
          </a:xfrm>
        </p:spPr>
        <p:txBody>
          <a:bodyPr>
            <a:normAutofit/>
          </a:bodyPr>
          <a:lstStyle/>
          <a:p>
            <a:r>
              <a:rPr lang="nl-NL" sz="1600">
                <a:solidFill>
                  <a:srgbClr val="FFFFFF"/>
                </a:solidFill>
                <a:latin typeface="Calibri" panose="020F0502020204030204" pitchFamily="34" charset="0"/>
                <a:cs typeface="Calibri" panose="020F0502020204030204" pitchFamily="34" charset="0"/>
              </a:rPr>
              <a:t>Astma wordt gekenmerkt door benauwdheid die opkomt en weer weggaat. Bij astma is de oorzaak een allergische of hyperreactieve reactie van de luchtwegen.</a:t>
            </a:r>
          </a:p>
          <a:p>
            <a:r>
              <a:rPr lang="nl-NL" sz="1600">
                <a:solidFill>
                  <a:srgbClr val="FFFFFF"/>
                </a:solidFill>
                <a:latin typeface="Calibri" panose="020F0502020204030204" pitchFamily="34" charset="0"/>
                <a:cs typeface="Calibri" panose="020F0502020204030204" pitchFamily="34" charset="0"/>
              </a:rPr>
              <a:t>Astma is een chronische ontsteking van de luchtwegen. Als je een astma-aanval hebt zijn je luchtwegen vernauwd waardoor je moeilijk kunt ademhalen. De klachten die erbij horen zijn benauwdheid, hoesten en piepen.</a:t>
            </a:r>
          </a:p>
          <a:p>
            <a:endParaRPr lang="nl-NL" sz="1600">
              <a:solidFill>
                <a:srgbClr val="FFFFFF"/>
              </a:solidFill>
              <a:latin typeface="Calibri" panose="020F0502020204030204" pitchFamily="34" charset="0"/>
              <a:cs typeface="Calibri" panose="020F0502020204030204" pitchFamily="34" charset="0"/>
            </a:endParaRPr>
          </a:p>
          <a:p>
            <a:endParaRPr lang="nl-NL" sz="1600">
              <a:solidFill>
                <a:srgbClr val="FFFFFF"/>
              </a:solidFill>
            </a:endParaRPr>
          </a:p>
        </p:txBody>
      </p:sp>
      <p:pic>
        <p:nvPicPr>
          <p:cNvPr id="5" name="Afbeelding 4">
            <a:extLst>
              <a:ext uri="{FF2B5EF4-FFF2-40B4-BE49-F238E27FC236}">
                <a16:creationId xmlns:a16="http://schemas.microsoft.com/office/drawing/2014/main" id="{C26F2D3E-D695-4691-B364-FC31B63A5A41}"/>
              </a:ext>
            </a:extLst>
          </p:cNvPr>
          <p:cNvPicPr>
            <a:picLocks noChangeAspect="1"/>
          </p:cNvPicPr>
          <p:nvPr/>
        </p:nvPicPr>
        <p:blipFill>
          <a:blip r:embed="rId2"/>
          <a:stretch>
            <a:fillRect/>
          </a:stretch>
        </p:blipFill>
        <p:spPr>
          <a:xfrm>
            <a:off x="4592231" y="1217134"/>
            <a:ext cx="6831503" cy="4406319"/>
          </a:xfrm>
          <a:prstGeom prst="rect">
            <a:avLst/>
          </a:prstGeom>
        </p:spPr>
      </p:pic>
    </p:spTree>
    <p:extLst>
      <p:ext uri="{BB962C8B-B14F-4D97-AF65-F5344CB8AC3E}">
        <p14:creationId xmlns:p14="http://schemas.microsoft.com/office/powerpoint/2010/main" val="39990954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5D1301A8-E48D-4A89-A70C-D92224433741}"/>
              </a:ext>
            </a:extLst>
          </p:cNvPr>
          <p:cNvSpPr>
            <a:spLocks noGrp="1"/>
          </p:cNvSpPr>
          <p:nvPr>
            <p:ph type="title"/>
          </p:nvPr>
        </p:nvSpPr>
        <p:spPr>
          <a:xfrm>
            <a:off x="601255" y="702155"/>
            <a:ext cx="3409783" cy="1300365"/>
          </a:xfrm>
        </p:spPr>
        <p:txBody>
          <a:bodyPr>
            <a:normAutofit/>
          </a:bodyPr>
          <a:lstStyle/>
          <a:p>
            <a:r>
              <a:rPr lang="nl-NL">
                <a:solidFill>
                  <a:srgbClr val="FFFFFF"/>
                </a:solidFill>
              </a:rPr>
              <a:t>Behandeling astma</a:t>
            </a:r>
          </a:p>
        </p:txBody>
      </p:sp>
      <p:sp>
        <p:nvSpPr>
          <p:cNvPr id="3" name="Tijdelijke aanduiding voor inhoud 2">
            <a:extLst>
              <a:ext uri="{FF2B5EF4-FFF2-40B4-BE49-F238E27FC236}">
                <a16:creationId xmlns:a16="http://schemas.microsoft.com/office/drawing/2014/main" id="{CC5496EF-DBED-4DBE-AEB9-9563D1B3228A}"/>
              </a:ext>
            </a:extLst>
          </p:cNvPr>
          <p:cNvSpPr>
            <a:spLocks noGrp="1"/>
          </p:cNvSpPr>
          <p:nvPr>
            <p:ph idx="1"/>
          </p:nvPr>
        </p:nvSpPr>
        <p:spPr>
          <a:xfrm>
            <a:off x="601255" y="2177142"/>
            <a:ext cx="3409782" cy="3823607"/>
          </a:xfrm>
        </p:spPr>
        <p:txBody>
          <a:bodyPr>
            <a:normAutofit/>
          </a:bodyPr>
          <a:lstStyle/>
          <a:p>
            <a:pPr marL="0" indent="0">
              <a:spcAft>
                <a:spcPts val="0"/>
              </a:spcAft>
              <a:buNone/>
            </a:pPr>
            <a:r>
              <a:rPr lang="nl-NL">
                <a:solidFill>
                  <a:srgbClr val="FFFFFF"/>
                </a:solidFill>
                <a:latin typeface="Calibri" panose="020F0502020204030204" pitchFamily="34" charset="0"/>
                <a:ea typeface="Times New Roman" panose="02020603050405020304" pitchFamily="18" charset="0"/>
                <a:cs typeface="Calibri" panose="020F0502020204030204" pitchFamily="34" charset="0"/>
              </a:rPr>
              <a:t>luchtwegverwijdend (bronchusverwijdend)</a:t>
            </a:r>
          </a:p>
          <a:p>
            <a:pPr marL="0" indent="0">
              <a:spcAft>
                <a:spcPts val="0"/>
              </a:spcAft>
              <a:buNone/>
            </a:pPr>
            <a:endParaRPr lang="nl-NL">
              <a:solidFill>
                <a:srgbClr val="FFFFFF"/>
              </a:solidFill>
              <a:latin typeface="Calibri" panose="020F0502020204030204" pitchFamily="34" charset="0"/>
              <a:ea typeface="Times New Roman" panose="02020603050405020304" pitchFamily="18" charset="0"/>
              <a:cs typeface="Calibri" panose="020F0502020204030204" pitchFamily="34" charset="0"/>
            </a:endParaRPr>
          </a:p>
          <a:p>
            <a:pPr marL="0" indent="0">
              <a:spcAft>
                <a:spcPts val="0"/>
              </a:spcAft>
              <a:buNone/>
            </a:pPr>
            <a:r>
              <a:rPr lang="nl-NL">
                <a:solidFill>
                  <a:srgbClr val="FFFFFF"/>
                </a:solidFill>
                <a:latin typeface="Calibri" panose="020F0502020204030204" pitchFamily="34" charset="0"/>
                <a:ea typeface="Times New Roman" panose="02020603050405020304" pitchFamily="18" charset="0"/>
                <a:cs typeface="Calibri" panose="020F0502020204030204" pitchFamily="34" charset="0"/>
              </a:rPr>
              <a:t>Soms met:</a:t>
            </a:r>
          </a:p>
          <a:p>
            <a:pPr marL="0" indent="0">
              <a:spcAft>
                <a:spcPts val="0"/>
              </a:spcAft>
              <a:buNone/>
            </a:pPr>
            <a:endParaRPr lang="nl-NL">
              <a:solidFill>
                <a:srgbClr val="FFFFFF"/>
              </a:solidFill>
              <a:latin typeface="Calibri" panose="020F0502020204030204" pitchFamily="34" charset="0"/>
              <a:ea typeface="Times New Roman" panose="02020603050405020304" pitchFamily="18" charset="0"/>
              <a:cs typeface="Calibri" panose="020F0502020204030204" pitchFamily="34" charset="0"/>
            </a:endParaRPr>
          </a:p>
          <a:p>
            <a:pPr marL="0" indent="0">
              <a:spcAft>
                <a:spcPts val="0"/>
              </a:spcAft>
              <a:buNone/>
            </a:pPr>
            <a:r>
              <a:rPr lang="nl-NL">
                <a:solidFill>
                  <a:srgbClr val="FFFFFF"/>
                </a:solidFill>
                <a:latin typeface="Calibri" panose="020F0502020204030204" pitchFamily="34" charset="0"/>
                <a:ea typeface="Times New Roman" panose="02020603050405020304" pitchFamily="18" charset="0"/>
                <a:cs typeface="Calibri" panose="020F0502020204030204" pitchFamily="34" charset="0"/>
              </a:rPr>
              <a:t>onderhoudsbehandeling met inhalatie van ontstekingsremmende (anti-allergische) middelen. (corticosteroïden ook wel luchtwegbeschermers genoemd)</a:t>
            </a:r>
            <a:endParaRPr lang="nl-NL">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endParaRPr lang="nl-NL">
              <a:solidFill>
                <a:srgbClr val="FFFFFF"/>
              </a:solidFill>
            </a:endParaRPr>
          </a:p>
        </p:txBody>
      </p:sp>
      <p:pic>
        <p:nvPicPr>
          <p:cNvPr id="4" name="Afbeelding 3">
            <a:extLst>
              <a:ext uri="{FF2B5EF4-FFF2-40B4-BE49-F238E27FC236}">
                <a16:creationId xmlns:a16="http://schemas.microsoft.com/office/drawing/2014/main" id="{22363A7F-D8FE-4A90-9C99-4E6A0C486AAF}"/>
              </a:ext>
            </a:extLst>
          </p:cNvPr>
          <p:cNvPicPr>
            <a:picLocks noChangeAspect="1"/>
          </p:cNvPicPr>
          <p:nvPr/>
        </p:nvPicPr>
        <p:blipFill>
          <a:blip r:embed="rId2"/>
          <a:stretch>
            <a:fillRect/>
          </a:stretch>
        </p:blipFill>
        <p:spPr>
          <a:xfrm>
            <a:off x="4689927" y="936141"/>
            <a:ext cx="6636110" cy="4968305"/>
          </a:xfrm>
          <a:prstGeom prst="rect">
            <a:avLst/>
          </a:prstGeom>
        </p:spPr>
      </p:pic>
    </p:spTree>
    <p:extLst>
      <p:ext uri="{BB962C8B-B14F-4D97-AF65-F5344CB8AC3E}">
        <p14:creationId xmlns:p14="http://schemas.microsoft.com/office/powerpoint/2010/main" val="39227789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0C79F4A-9812-4F03-BADF-50044653F0E3}"/>
              </a:ext>
            </a:extLst>
          </p:cNvPr>
          <p:cNvPicPr>
            <a:picLocks noChangeAspect="1"/>
          </p:cNvPicPr>
          <p:nvPr/>
        </p:nvPicPr>
        <p:blipFill>
          <a:blip r:embed="rId2"/>
          <a:stretch>
            <a:fillRect/>
          </a:stretch>
        </p:blipFill>
        <p:spPr>
          <a:xfrm>
            <a:off x="1322430" y="541065"/>
            <a:ext cx="3714476" cy="3435892"/>
          </a:xfrm>
          <a:prstGeom prst="rect">
            <a:avLst/>
          </a:prstGeom>
        </p:spPr>
      </p:pic>
      <p:pic>
        <p:nvPicPr>
          <p:cNvPr id="4" name="Tijdelijke aanduiding voor inhoud 3">
            <a:extLst>
              <a:ext uri="{FF2B5EF4-FFF2-40B4-BE49-F238E27FC236}">
                <a16:creationId xmlns:a16="http://schemas.microsoft.com/office/drawing/2014/main" id="{0AE156FA-1776-4C7C-858C-ECFB0F562B64}"/>
              </a:ext>
            </a:extLst>
          </p:cNvPr>
          <p:cNvPicPr>
            <a:picLocks noGrp="1" noChangeAspect="1"/>
          </p:cNvPicPr>
          <p:nvPr>
            <p:ph idx="1"/>
          </p:nvPr>
        </p:nvPicPr>
        <p:blipFill>
          <a:blip r:embed="rId3"/>
          <a:stretch>
            <a:fillRect/>
          </a:stretch>
        </p:blipFill>
        <p:spPr>
          <a:xfrm>
            <a:off x="6673023" y="541064"/>
            <a:ext cx="4643097" cy="3435892"/>
          </a:xfrm>
          <a:prstGeom prst="rect">
            <a:avLst/>
          </a:prstGeom>
        </p:spPr>
      </p:pic>
      <p:sp>
        <p:nvSpPr>
          <p:cNvPr id="20" name="Rectangle 19">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4C5D48C-B4A8-4C1A-BD5F-25337B82E5E2}"/>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a:solidFill>
                  <a:srgbClr val="FFFFFF"/>
                </a:solidFill>
              </a:rPr>
              <a:t>COPD (obstructieve longziekteN )</a:t>
            </a:r>
          </a:p>
        </p:txBody>
      </p:sp>
    </p:spTree>
    <p:extLst>
      <p:ext uri="{BB962C8B-B14F-4D97-AF65-F5344CB8AC3E}">
        <p14:creationId xmlns:p14="http://schemas.microsoft.com/office/powerpoint/2010/main" val="14055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344C419A-9C0C-4EFF-9B80-52AC4D15E0A4}"/>
              </a:ext>
            </a:extLst>
          </p:cNvPr>
          <p:cNvSpPr>
            <a:spLocks noGrp="1"/>
          </p:cNvSpPr>
          <p:nvPr>
            <p:ph type="title"/>
          </p:nvPr>
        </p:nvSpPr>
        <p:spPr>
          <a:xfrm>
            <a:off x="601255" y="702156"/>
            <a:ext cx="3409783" cy="924626"/>
          </a:xfrm>
        </p:spPr>
        <p:txBody>
          <a:bodyPr>
            <a:normAutofit/>
          </a:bodyPr>
          <a:lstStyle/>
          <a:p>
            <a:r>
              <a:rPr lang="nl-NL" dirty="0">
                <a:solidFill>
                  <a:srgbClr val="FFFFFF"/>
                </a:solidFill>
              </a:rPr>
              <a:t>COPD</a:t>
            </a:r>
          </a:p>
        </p:txBody>
      </p:sp>
      <p:sp>
        <p:nvSpPr>
          <p:cNvPr id="3" name="Tijdelijke aanduiding voor inhoud 2">
            <a:extLst>
              <a:ext uri="{FF2B5EF4-FFF2-40B4-BE49-F238E27FC236}">
                <a16:creationId xmlns:a16="http://schemas.microsoft.com/office/drawing/2014/main" id="{9EE6E863-2523-4BA2-A053-78B5925E232C}"/>
              </a:ext>
            </a:extLst>
          </p:cNvPr>
          <p:cNvSpPr>
            <a:spLocks noGrp="1"/>
          </p:cNvSpPr>
          <p:nvPr>
            <p:ph idx="1"/>
          </p:nvPr>
        </p:nvSpPr>
        <p:spPr>
          <a:xfrm>
            <a:off x="601255" y="2177142"/>
            <a:ext cx="3409782" cy="3823607"/>
          </a:xfrm>
        </p:spPr>
        <p:txBody>
          <a:bodyPr>
            <a:normAutofit/>
          </a:bodyPr>
          <a:lstStyle/>
          <a:p>
            <a:pPr lvl="0">
              <a:buClr>
                <a:srgbClr val="48B660"/>
              </a:buClr>
            </a:pPr>
            <a:r>
              <a:rPr lang="nl-NL" sz="1600">
                <a:solidFill>
                  <a:srgbClr val="FFFFFF"/>
                </a:solidFill>
                <a:latin typeface="Calibri" panose="020F0502020204030204" pitchFamily="34" charset="0"/>
                <a:cs typeface="Calibri" panose="020F0502020204030204" pitchFamily="34" charset="0"/>
              </a:rPr>
              <a:t>Chronische obstructieve longziekte (COPD) wordt gekenmerkt door benauwdheid die voortdurend aanwezig is. De oorzaak is een beschadiging van de oppervlakte van de luchtwegslijmvliezen.</a:t>
            </a:r>
          </a:p>
          <a:p>
            <a:pPr lvl="0">
              <a:buClr>
                <a:srgbClr val="48B660"/>
              </a:buClr>
            </a:pPr>
            <a:r>
              <a:rPr lang="nl-NL" sz="1600">
                <a:solidFill>
                  <a:srgbClr val="FFFFFF"/>
                </a:solidFill>
                <a:latin typeface="Calibri" panose="020F0502020204030204" pitchFamily="34" charset="0"/>
                <a:cs typeface="Calibri" panose="020F0502020204030204" pitchFamily="34" charset="0"/>
              </a:rPr>
              <a:t>COPD is een ongeneeslijke longziekte. De luchtwegen zijn blijvend vernauwd. Daardoor werken de longen steeds minder goed. U krijgt vaak last van hoesten, benauwdheid en slijm in de luchtwegen.</a:t>
            </a:r>
          </a:p>
          <a:p>
            <a:pPr marL="0" indent="0">
              <a:buNone/>
            </a:pPr>
            <a:endParaRPr lang="nl-NL" sz="1600">
              <a:solidFill>
                <a:srgbClr val="FFFFFF"/>
              </a:solidFill>
            </a:endParaRPr>
          </a:p>
        </p:txBody>
      </p:sp>
      <p:pic>
        <p:nvPicPr>
          <p:cNvPr id="4" name="Afbeelding 3">
            <a:extLst>
              <a:ext uri="{FF2B5EF4-FFF2-40B4-BE49-F238E27FC236}">
                <a16:creationId xmlns:a16="http://schemas.microsoft.com/office/drawing/2014/main" id="{E4BF809E-A0F9-479E-B900-8FA2766ACC36}"/>
              </a:ext>
            </a:extLst>
          </p:cNvPr>
          <p:cNvPicPr>
            <a:picLocks noChangeAspect="1"/>
          </p:cNvPicPr>
          <p:nvPr/>
        </p:nvPicPr>
        <p:blipFill>
          <a:blip r:embed="rId2"/>
          <a:stretch>
            <a:fillRect/>
          </a:stretch>
        </p:blipFill>
        <p:spPr>
          <a:xfrm>
            <a:off x="4592231" y="1071964"/>
            <a:ext cx="6831503" cy="4696658"/>
          </a:xfrm>
          <a:prstGeom prst="rect">
            <a:avLst/>
          </a:prstGeom>
        </p:spPr>
      </p:pic>
    </p:spTree>
    <p:extLst>
      <p:ext uri="{BB962C8B-B14F-4D97-AF65-F5344CB8AC3E}">
        <p14:creationId xmlns:p14="http://schemas.microsoft.com/office/powerpoint/2010/main" val="28083395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9E8B57D-4CBE-4CE1-BCC6-FF844B3DDE24}"/>
              </a:ext>
            </a:extLst>
          </p:cNvPr>
          <p:cNvSpPr>
            <a:spLocks noGrp="1"/>
          </p:cNvSpPr>
          <p:nvPr>
            <p:ph type="title"/>
          </p:nvPr>
        </p:nvSpPr>
        <p:spPr>
          <a:xfrm>
            <a:off x="601255" y="702155"/>
            <a:ext cx="3409783" cy="1300365"/>
          </a:xfrm>
        </p:spPr>
        <p:txBody>
          <a:bodyPr>
            <a:normAutofit/>
          </a:bodyPr>
          <a:lstStyle/>
          <a:p>
            <a:r>
              <a:rPr lang="nl-NL">
                <a:solidFill>
                  <a:srgbClr val="FFFFFF"/>
                </a:solidFill>
              </a:rPr>
              <a:t>Behandeling COPD</a:t>
            </a:r>
          </a:p>
        </p:txBody>
      </p:sp>
      <p:sp>
        <p:nvSpPr>
          <p:cNvPr id="3" name="Tijdelijke aanduiding voor inhoud 2">
            <a:extLst>
              <a:ext uri="{FF2B5EF4-FFF2-40B4-BE49-F238E27FC236}">
                <a16:creationId xmlns:a16="http://schemas.microsoft.com/office/drawing/2014/main" id="{6116C25E-55A0-4DE5-8867-CAD23C81B8C8}"/>
              </a:ext>
            </a:extLst>
          </p:cNvPr>
          <p:cNvSpPr>
            <a:spLocks noGrp="1"/>
          </p:cNvSpPr>
          <p:nvPr>
            <p:ph idx="1"/>
          </p:nvPr>
        </p:nvSpPr>
        <p:spPr>
          <a:xfrm>
            <a:off x="601255" y="2177142"/>
            <a:ext cx="3409782" cy="3823607"/>
          </a:xfrm>
        </p:spPr>
        <p:txBody>
          <a:bodyPr>
            <a:normAutofit/>
          </a:bodyPr>
          <a:lstStyle/>
          <a:p>
            <a:pPr marL="0" indent="0">
              <a:lnSpc>
                <a:spcPct val="100000"/>
              </a:lnSpc>
              <a:spcAft>
                <a:spcPts val="0"/>
              </a:spcAft>
              <a:buNone/>
            </a:pPr>
            <a:r>
              <a:rPr lang="nl-NL" sz="1400">
                <a:solidFill>
                  <a:srgbClr val="FFFFFF"/>
                </a:solidFill>
                <a:latin typeface="Calibri" panose="020F0502020204030204" pitchFamily="34" charset="0"/>
                <a:ea typeface="Times New Roman" panose="02020603050405020304" pitchFamily="18" charset="0"/>
                <a:cs typeface="Calibri" panose="020F0502020204030204" pitchFamily="34" charset="0"/>
              </a:rPr>
              <a:t>Bij COPD spelen de luchtwegverwijdende stoffen de belangrijkste rol. </a:t>
            </a:r>
          </a:p>
          <a:p>
            <a:pPr>
              <a:lnSpc>
                <a:spcPct val="100000"/>
              </a:lnSpc>
              <a:spcAft>
                <a:spcPts val="0"/>
              </a:spcAft>
            </a:pPr>
            <a:endParaRPr lang="nl-NL" sz="1400">
              <a:solidFill>
                <a:srgbClr val="FFFFFF"/>
              </a:solidFill>
              <a:latin typeface="Calibri" panose="020F0502020204030204" pitchFamily="34" charset="0"/>
              <a:ea typeface="Times New Roman" panose="02020603050405020304" pitchFamily="18" charset="0"/>
              <a:cs typeface="Calibri" panose="020F0502020204030204" pitchFamily="34" charset="0"/>
            </a:endParaRPr>
          </a:p>
          <a:p>
            <a:pPr>
              <a:lnSpc>
                <a:spcPct val="100000"/>
              </a:lnSpc>
              <a:spcAft>
                <a:spcPts val="0"/>
              </a:spcAft>
            </a:pPr>
            <a:r>
              <a:rPr lang="nl-NL" sz="1400">
                <a:solidFill>
                  <a:srgbClr val="FFFFFF"/>
                </a:solidFill>
                <a:latin typeface="Calibri" panose="020F0502020204030204" pitchFamily="34" charset="0"/>
                <a:ea typeface="Times New Roman" panose="02020603050405020304" pitchFamily="18" charset="0"/>
                <a:cs typeface="Calibri" panose="020F0502020204030204" pitchFamily="34" charset="0"/>
              </a:rPr>
              <a:t>kortwerkend luchtwegverwijdend middel </a:t>
            </a:r>
          </a:p>
          <a:p>
            <a:pPr>
              <a:lnSpc>
                <a:spcPct val="100000"/>
              </a:lnSpc>
              <a:spcAft>
                <a:spcPts val="0"/>
              </a:spcAft>
            </a:pPr>
            <a:r>
              <a:rPr lang="nl-NL" sz="1400">
                <a:solidFill>
                  <a:srgbClr val="FFFFFF"/>
                </a:solidFill>
                <a:latin typeface="Calibri" panose="020F0502020204030204" pitchFamily="34" charset="0"/>
                <a:ea typeface="Times New Roman" panose="02020603050405020304" pitchFamily="18" charset="0"/>
                <a:cs typeface="Calibri" panose="020F0502020204030204" pitchFamily="34" charset="0"/>
              </a:rPr>
              <a:t>Bij onvoldoende effect wordt een langwerkende luchtwegverwijder toegevoegd. </a:t>
            </a:r>
          </a:p>
          <a:p>
            <a:pPr>
              <a:lnSpc>
                <a:spcPct val="100000"/>
              </a:lnSpc>
              <a:spcAft>
                <a:spcPts val="0"/>
              </a:spcAft>
            </a:pPr>
            <a:r>
              <a:rPr lang="nl-NL" sz="1400">
                <a:solidFill>
                  <a:srgbClr val="FFFFFF"/>
                </a:solidFill>
                <a:latin typeface="Calibri" panose="020F0502020204030204" pitchFamily="34" charset="0"/>
                <a:ea typeface="Times New Roman" panose="02020603050405020304" pitchFamily="18" charset="0"/>
                <a:cs typeface="Calibri" panose="020F0502020204030204" pitchFamily="34" charset="0"/>
              </a:rPr>
              <a:t>De inhalatiecorticosteroïden spelen bij dit ziektebeeld een ondergeschikte rol; soms worden ze gebruikt om de kans op een exacerbatie te verkleinen. Tijdens een exacerbatie worden vaak orale corticosteroïden in de vorm van prednisolon voorgeschreven.</a:t>
            </a:r>
            <a:endParaRPr lang="nl-NL" sz="140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nl-NL" sz="1400">
              <a:solidFill>
                <a:srgbClr val="FFFFFF"/>
              </a:solidFill>
            </a:endParaRPr>
          </a:p>
        </p:txBody>
      </p:sp>
      <p:pic>
        <p:nvPicPr>
          <p:cNvPr id="4" name="Afbeelding 3">
            <a:extLst>
              <a:ext uri="{FF2B5EF4-FFF2-40B4-BE49-F238E27FC236}">
                <a16:creationId xmlns:a16="http://schemas.microsoft.com/office/drawing/2014/main" id="{C86A7946-8B18-412D-B867-FA9ECC654AA6}"/>
              </a:ext>
            </a:extLst>
          </p:cNvPr>
          <p:cNvPicPr>
            <a:picLocks noChangeAspect="1"/>
          </p:cNvPicPr>
          <p:nvPr/>
        </p:nvPicPr>
        <p:blipFill>
          <a:blip r:embed="rId2"/>
          <a:stretch>
            <a:fillRect/>
          </a:stretch>
        </p:blipFill>
        <p:spPr>
          <a:xfrm>
            <a:off x="4592231" y="1157358"/>
            <a:ext cx="6831503" cy="4525871"/>
          </a:xfrm>
          <a:prstGeom prst="rect">
            <a:avLst/>
          </a:prstGeom>
        </p:spPr>
      </p:pic>
    </p:spTree>
    <p:extLst>
      <p:ext uri="{BB962C8B-B14F-4D97-AF65-F5344CB8AC3E}">
        <p14:creationId xmlns:p14="http://schemas.microsoft.com/office/powerpoint/2010/main" val="155327103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27581C4F-E0F6-49DA-8DA1-E37980B9828E}"/>
              </a:ext>
            </a:extLst>
          </p:cNvPr>
          <p:cNvSpPr>
            <a:spLocks noGrp="1"/>
          </p:cNvSpPr>
          <p:nvPr>
            <p:ph type="title"/>
          </p:nvPr>
        </p:nvSpPr>
        <p:spPr>
          <a:xfrm>
            <a:off x="601255" y="702155"/>
            <a:ext cx="3409783" cy="1300365"/>
          </a:xfrm>
        </p:spPr>
        <p:txBody>
          <a:bodyPr>
            <a:normAutofit/>
          </a:bodyPr>
          <a:lstStyle/>
          <a:p>
            <a:r>
              <a:rPr lang="nl-NL" sz="2400">
                <a:solidFill>
                  <a:srgbClr val="FFFFFF"/>
                </a:solidFill>
              </a:rPr>
              <a:t>sympathicomimetica </a:t>
            </a:r>
          </a:p>
        </p:txBody>
      </p:sp>
      <p:sp>
        <p:nvSpPr>
          <p:cNvPr id="3" name="Tijdelijke aanduiding voor inhoud 2">
            <a:extLst>
              <a:ext uri="{FF2B5EF4-FFF2-40B4-BE49-F238E27FC236}">
                <a16:creationId xmlns:a16="http://schemas.microsoft.com/office/drawing/2014/main" id="{F2634F04-848E-4635-B65E-E0180378B995}"/>
              </a:ext>
            </a:extLst>
          </p:cNvPr>
          <p:cNvSpPr>
            <a:spLocks noGrp="1"/>
          </p:cNvSpPr>
          <p:nvPr>
            <p:ph idx="1"/>
          </p:nvPr>
        </p:nvSpPr>
        <p:spPr>
          <a:xfrm>
            <a:off x="601255" y="2177142"/>
            <a:ext cx="3409782" cy="3823607"/>
          </a:xfrm>
        </p:spPr>
        <p:txBody>
          <a:bodyPr>
            <a:normAutofit/>
          </a:bodyPr>
          <a:lstStyle/>
          <a:p>
            <a:pPr>
              <a:lnSpc>
                <a:spcPct val="100000"/>
              </a:lnSpc>
              <a:spcAft>
                <a:spcPts val="0"/>
              </a:spcAft>
            </a:pPr>
            <a:r>
              <a:rPr lang="nl-NL">
                <a:solidFill>
                  <a:srgbClr val="FFFFFF"/>
                </a:solidFill>
                <a:latin typeface="Calibri" panose="020F0502020204030204" pitchFamily="34" charset="0"/>
                <a:ea typeface="Times New Roman" panose="02020603050405020304" pitchFamily="18" charset="0"/>
                <a:cs typeface="Calibri" panose="020F0502020204030204" pitchFamily="34" charset="0"/>
              </a:rPr>
              <a:t>De sympathicomimetica worden door patiënten altijd luchtwegverwijders genoemd. Deze middelen worden toegepast bij acute astma-aanvallen en als onderhoudsbehandeling bij astma en soms bij COPD. Sympathicomimetica kunnen per inhalatie worden toegediend (zie fig. </a:t>
            </a:r>
            <a:r>
              <a:rPr lang="nl-NL">
                <a:solidFill>
                  <a:srgbClr val="FFFFFF"/>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9.1</a:t>
            </a:r>
            <a:r>
              <a:rPr lang="nl-NL">
                <a:solidFill>
                  <a:srgbClr val="FFFFFF"/>
                </a:solidFill>
                <a:latin typeface="Calibri" panose="020F0502020204030204" pitchFamily="34" charset="0"/>
                <a:ea typeface="Times New Roman" panose="02020603050405020304" pitchFamily="18" charset="0"/>
                <a:cs typeface="Calibri" panose="020F0502020204030204" pitchFamily="34" charset="0"/>
              </a:rPr>
              <a:t>). Het effect treedt sneller op dan na orale toediening en houdt even lang aan.</a:t>
            </a:r>
            <a:endParaRPr lang="nl-NL">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nl-NL">
              <a:solidFill>
                <a:srgbClr val="FFFFFF"/>
              </a:solidFill>
            </a:endParaRPr>
          </a:p>
        </p:txBody>
      </p:sp>
      <p:pic>
        <p:nvPicPr>
          <p:cNvPr id="5" name="Afbeelding 4">
            <a:extLst>
              <a:ext uri="{FF2B5EF4-FFF2-40B4-BE49-F238E27FC236}">
                <a16:creationId xmlns:a16="http://schemas.microsoft.com/office/drawing/2014/main" id="{22CEA6C4-89EB-4895-A3AA-43AC09DCDB6A}"/>
              </a:ext>
            </a:extLst>
          </p:cNvPr>
          <p:cNvPicPr>
            <a:picLocks noChangeAspect="1"/>
          </p:cNvPicPr>
          <p:nvPr/>
        </p:nvPicPr>
        <p:blipFill>
          <a:blip r:embed="rId3"/>
          <a:stretch>
            <a:fillRect/>
          </a:stretch>
        </p:blipFill>
        <p:spPr>
          <a:xfrm>
            <a:off x="4592231" y="1276909"/>
            <a:ext cx="6831503" cy="4286769"/>
          </a:xfrm>
          <a:prstGeom prst="rect">
            <a:avLst/>
          </a:prstGeom>
        </p:spPr>
      </p:pic>
    </p:spTree>
    <p:extLst>
      <p:ext uri="{BB962C8B-B14F-4D97-AF65-F5344CB8AC3E}">
        <p14:creationId xmlns:p14="http://schemas.microsoft.com/office/powerpoint/2010/main" val="20831061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09051E9-F408-4D0F-AE44-9339E000D151}"/>
              </a:ext>
            </a:extLst>
          </p:cNvPr>
          <p:cNvSpPr>
            <a:spLocks noGrp="1"/>
          </p:cNvSpPr>
          <p:nvPr>
            <p:ph type="title"/>
          </p:nvPr>
        </p:nvSpPr>
        <p:spPr>
          <a:xfrm>
            <a:off x="601255" y="702155"/>
            <a:ext cx="3409783" cy="1300365"/>
          </a:xfrm>
        </p:spPr>
        <p:txBody>
          <a:bodyPr>
            <a:normAutofit/>
          </a:bodyPr>
          <a:lstStyle/>
          <a:p>
            <a:r>
              <a:rPr lang="nl-NL">
                <a:solidFill>
                  <a:srgbClr val="FFFFFF"/>
                </a:solidFill>
              </a:rPr>
              <a:t>Inhalator gebruik</a:t>
            </a:r>
          </a:p>
        </p:txBody>
      </p:sp>
      <p:sp>
        <p:nvSpPr>
          <p:cNvPr id="3" name="Tijdelijke aanduiding voor inhoud 2">
            <a:extLst>
              <a:ext uri="{FF2B5EF4-FFF2-40B4-BE49-F238E27FC236}">
                <a16:creationId xmlns:a16="http://schemas.microsoft.com/office/drawing/2014/main" id="{D48D4413-091A-4263-9F8A-D588631DBC5D}"/>
              </a:ext>
            </a:extLst>
          </p:cNvPr>
          <p:cNvSpPr>
            <a:spLocks noGrp="1"/>
          </p:cNvSpPr>
          <p:nvPr>
            <p:ph idx="1"/>
          </p:nvPr>
        </p:nvSpPr>
        <p:spPr>
          <a:xfrm>
            <a:off x="601255" y="2177142"/>
            <a:ext cx="3409782" cy="3823607"/>
          </a:xfrm>
        </p:spPr>
        <p:txBody>
          <a:bodyPr>
            <a:normAutofit/>
          </a:bodyPr>
          <a:lstStyle/>
          <a:p>
            <a:pPr>
              <a:lnSpc>
                <a:spcPct val="100000"/>
              </a:lnSpc>
            </a:pPr>
            <a:r>
              <a:rPr lang="nl-NL" sz="1600" dirty="0">
                <a:solidFill>
                  <a:srgbClr val="FFFFFF"/>
                </a:solidFill>
                <a:hlinkClick r:id="rId2"/>
              </a:rPr>
              <a:t>https://inhalatorgebruik.nl/nl/gebruiksaanwijzingen</a:t>
            </a:r>
            <a:endParaRPr lang="nl-NL" sz="1600" dirty="0">
              <a:solidFill>
                <a:srgbClr val="FFFFFF"/>
              </a:solidFill>
            </a:endParaRPr>
          </a:p>
          <a:p>
            <a:pPr>
              <a:lnSpc>
                <a:spcPct val="100000"/>
              </a:lnSpc>
            </a:pPr>
            <a:r>
              <a:rPr lang="nl-NL" sz="1600" dirty="0">
                <a:solidFill>
                  <a:srgbClr val="FFFFFF"/>
                </a:solidFill>
                <a:hlinkClick r:id="rId3"/>
              </a:rPr>
              <a:t>https://inhalatorgebruik.nl/nl/home</a:t>
            </a:r>
            <a:endParaRPr lang="nl-NL" sz="1600" dirty="0">
              <a:solidFill>
                <a:srgbClr val="FFFFFF"/>
              </a:solidFill>
            </a:endParaRPr>
          </a:p>
          <a:p>
            <a:pPr>
              <a:lnSpc>
                <a:spcPct val="100000"/>
              </a:lnSpc>
            </a:pPr>
            <a:r>
              <a:rPr lang="nl-NL" sz="1600" dirty="0">
                <a:solidFill>
                  <a:srgbClr val="FFFFFF"/>
                </a:solidFill>
                <a:hlinkClick r:id="rId4"/>
              </a:rPr>
              <a:t>https://www.longfonds.nl/astma/behandeling-astma/medicijnen</a:t>
            </a:r>
            <a:endParaRPr lang="nl-NL" sz="1600" dirty="0">
              <a:solidFill>
                <a:srgbClr val="FFFFFF"/>
              </a:solidFill>
            </a:endParaRPr>
          </a:p>
          <a:p>
            <a:pPr marL="0" indent="0">
              <a:lnSpc>
                <a:spcPct val="100000"/>
              </a:lnSpc>
              <a:buNone/>
            </a:pPr>
            <a:endParaRPr lang="nl-NL" sz="1600" dirty="0">
              <a:solidFill>
                <a:srgbClr val="FFFFFF"/>
              </a:solidFill>
            </a:endParaRPr>
          </a:p>
          <a:p>
            <a:pPr marL="0" indent="0">
              <a:lnSpc>
                <a:spcPct val="100000"/>
              </a:lnSpc>
              <a:buNone/>
            </a:pPr>
            <a:r>
              <a:rPr lang="nl-NL" sz="1600" dirty="0">
                <a:solidFill>
                  <a:srgbClr val="FFFFFF"/>
                </a:solidFill>
              </a:rPr>
              <a:t>Opdracht:  wat is het verschil tussen een aerosol en een droogpoederinhalator?</a:t>
            </a:r>
          </a:p>
          <a:p>
            <a:pPr marL="0" indent="0">
              <a:lnSpc>
                <a:spcPct val="100000"/>
              </a:lnSpc>
              <a:buNone/>
            </a:pPr>
            <a:r>
              <a:rPr lang="nl-NL" sz="1600" dirty="0">
                <a:solidFill>
                  <a:srgbClr val="FFFFFF"/>
                </a:solidFill>
              </a:rPr>
              <a:t>(</a:t>
            </a:r>
            <a:r>
              <a:rPr lang="nl-NL" sz="1600" dirty="0" err="1">
                <a:solidFill>
                  <a:srgbClr val="FFFFFF"/>
                </a:solidFill>
              </a:rPr>
              <a:t>schudden,niet</a:t>
            </a:r>
            <a:r>
              <a:rPr lang="nl-NL" sz="1600" dirty="0">
                <a:solidFill>
                  <a:srgbClr val="FFFFFF"/>
                </a:solidFill>
              </a:rPr>
              <a:t> schudden, te gebruiken voor astma of COPD?)</a:t>
            </a:r>
          </a:p>
          <a:p>
            <a:pPr>
              <a:lnSpc>
                <a:spcPct val="100000"/>
              </a:lnSpc>
            </a:pPr>
            <a:endParaRPr lang="nl-NL" sz="1600" dirty="0">
              <a:solidFill>
                <a:srgbClr val="FFFFFF"/>
              </a:solidFill>
            </a:endParaRPr>
          </a:p>
        </p:txBody>
      </p:sp>
      <p:pic>
        <p:nvPicPr>
          <p:cNvPr id="4" name="Afbeelding 3">
            <a:extLst>
              <a:ext uri="{FF2B5EF4-FFF2-40B4-BE49-F238E27FC236}">
                <a16:creationId xmlns:a16="http://schemas.microsoft.com/office/drawing/2014/main" id="{3BD62219-6DF3-45F6-BD0D-4BA11488A645}"/>
              </a:ext>
            </a:extLst>
          </p:cNvPr>
          <p:cNvPicPr>
            <a:picLocks noChangeAspect="1"/>
          </p:cNvPicPr>
          <p:nvPr/>
        </p:nvPicPr>
        <p:blipFill>
          <a:blip r:embed="rId5"/>
          <a:stretch>
            <a:fillRect/>
          </a:stretch>
        </p:blipFill>
        <p:spPr>
          <a:xfrm>
            <a:off x="4626395" y="1868061"/>
            <a:ext cx="6831503" cy="3091256"/>
          </a:xfrm>
          <a:prstGeom prst="rect">
            <a:avLst/>
          </a:prstGeom>
        </p:spPr>
      </p:pic>
    </p:spTree>
    <p:extLst>
      <p:ext uri="{BB962C8B-B14F-4D97-AF65-F5344CB8AC3E}">
        <p14:creationId xmlns:p14="http://schemas.microsoft.com/office/powerpoint/2010/main" val="20426299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413424"/>
      </a:dk2>
      <a:lt2>
        <a:srgbClr val="E8E2E7"/>
      </a:lt2>
      <a:accent1>
        <a:srgbClr val="48B660"/>
      </a:accent1>
      <a:accent2>
        <a:srgbClr val="52B13B"/>
      </a:accent2>
      <a:accent3>
        <a:srgbClr val="85AE44"/>
      </a:accent3>
      <a:accent4>
        <a:srgbClr val="A8A538"/>
      </a:accent4>
      <a:accent5>
        <a:srgbClr val="C38F4D"/>
      </a:accent5>
      <a:accent6>
        <a:srgbClr val="B14B3B"/>
      </a:accent6>
      <a:hlink>
        <a:srgbClr val="9B7E33"/>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292</TotalTime>
  <Words>1239</Words>
  <Application>Microsoft Office PowerPoint</Application>
  <PresentationFormat>Breedbeeld</PresentationFormat>
  <Paragraphs>135</Paragraphs>
  <Slides>23</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23</vt:i4>
      </vt:variant>
    </vt:vector>
  </HeadingPairs>
  <TitlesOfParts>
    <vt:vector size="33" baseType="lpstr">
      <vt:lpstr>Arial</vt:lpstr>
      <vt:lpstr>Calibri</vt:lpstr>
      <vt:lpstr>Courier New</vt:lpstr>
      <vt:lpstr>Franklin Gothic Book</vt:lpstr>
      <vt:lpstr>Franklin Gothic Demi</vt:lpstr>
      <vt:lpstr>Hind</vt:lpstr>
      <vt:lpstr>Symbol</vt:lpstr>
      <vt:lpstr>Wingdings</vt:lpstr>
      <vt:lpstr>Wingdings 2</vt:lpstr>
      <vt:lpstr>DividendVTI</vt:lpstr>
      <vt:lpstr>Longen</vt:lpstr>
      <vt:lpstr>9.3 Chronische luchtwegaandoeningen </vt:lpstr>
      <vt:lpstr>Astma</vt:lpstr>
      <vt:lpstr>Behandeling astma</vt:lpstr>
      <vt:lpstr>COPD (obstructieve longziekteN )</vt:lpstr>
      <vt:lpstr>COPD</vt:lpstr>
      <vt:lpstr>Behandeling COPD</vt:lpstr>
      <vt:lpstr>sympathicomimetica </vt:lpstr>
      <vt:lpstr>Inhalator gebruik</vt:lpstr>
      <vt:lpstr>Inhalatiepreparaten</vt:lpstr>
      <vt:lpstr>Parasympathicolytica (anticholinergica)</vt:lpstr>
      <vt:lpstr>Combinatiepreparaten</vt:lpstr>
      <vt:lpstr>Corticosteroïden (luchtwegbeschermers) </vt:lpstr>
      <vt:lpstr>Orale toediening  </vt:lpstr>
      <vt:lpstr>Leukotrieenantagonisten </vt:lpstr>
      <vt:lpstr>LongFunctieonderzoek MTH </vt:lpstr>
      <vt:lpstr>Flow-volumecurve.</vt:lpstr>
      <vt:lpstr>Belangrijke BEGRIPPEN</vt:lpstr>
      <vt:lpstr>Reversibiliteitstest (REVERSIBEL = OP TE HEFFEN)      https://www.spirometrie.info/nl/reversibiliteit.html</vt:lpstr>
      <vt:lpstr>PowerPoint-presentatie</vt:lpstr>
      <vt:lpstr>Invloed van medicijnen</vt:lpstr>
      <vt:lpstr>Bronnen</vt:lpstr>
      <vt:lpstr>Wat is een dosis-aërosol?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Bouke Cuperus</dc:creator>
  <cp:lastModifiedBy>Bouke Cuperus</cp:lastModifiedBy>
  <cp:revision>67</cp:revision>
  <dcterms:created xsi:type="dcterms:W3CDTF">2019-11-24T04:32:17Z</dcterms:created>
  <dcterms:modified xsi:type="dcterms:W3CDTF">2019-11-24T09:37:40Z</dcterms:modified>
</cp:coreProperties>
</file>